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588" r:id="rId4"/>
    <p:sldId id="589" r:id="rId5"/>
    <p:sldId id="594" r:id="rId6"/>
    <p:sldId id="593" r:id="rId7"/>
    <p:sldId id="590" r:id="rId8"/>
    <p:sldId id="597" r:id="rId9"/>
    <p:sldId id="595" r:id="rId10"/>
    <p:sldId id="596" r:id="rId11"/>
    <p:sldId id="599" r:id="rId12"/>
    <p:sldId id="591" r:id="rId13"/>
    <p:sldId id="601" r:id="rId14"/>
    <p:sldId id="586" r:id="rId15"/>
    <p:sldId id="587" r:id="rId16"/>
    <p:sldId id="598" r:id="rId17"/>
    <p:sldId id="608" r:id="rId18"/>
    <p:sldId id="602" r:id="rId19"/>
    <p:sldId id="609" r:id="rId20"/>
    <p:sldId id="604" r:id="rId21"/>
    <p:sldId id="603" r:id="rId22"/>
    <p:sldId id="605" r:id="rId23"/>
    <p:sldId id="606" r:id="rId24"/>
    <p:sldId id="607" r:id="rId25"/>
    <p:sldId id="610" r:id="rId26"/>
    <p:sldId id="258" r:id="rId27"/>
    <p:sldId id="569" r:id="rId28"/>
    <p:sldId id="513" r:id="rId29"/>
    <p:sldId id="571" r:id="rId30"/>
    <p:sldId id="570" r:id="rId31"/>
    <p:sldId id="572" r:id="rId32"/>
    <p:sldId id="573" r:id="rId33"/>
    <p:sldId id="575" r:id="rId34"/>
    <p:sldId id="574" r:id="rId35"/>
    <p:sldId id="576" r:id="rId36"/>
    <p:sldId id="577" r:id="rId37"/>
    <p:sldId id="578" r:id="rId38"/>
    <p:sldId id="581" r:id="rId39"/>
    <p:sldId id="585" r:id="rId40"/>
    <p:sldId id="583" r:id="rId41"/>
    <p:sldId id="584" r:id="rId42"/>
    <p:sldId id="611" r:id="rId43"/>
    <p:sldId id="297" r:id="rId44"/>
  </p:sldIdLst>
  <p:sldSz cx="9144000" cy="5143500" type="screen16x9"/>
  <p:notesSz cx="6858000" cy="9144000"/>
  <p:embeddedFontLst>
    <p:embeddedFont>
      <p:font typeface="Proxima Nova" panose="020B0600000101010101" charset="0"/>
      <p:regular r:id="rId46"/>
      <p:bold r:id="rId47"/>
      <p:italic r:id="rId48"/>
      <p:boldItalic r:id="rId49"/>
    </p:embeddedFont>
    <p:embeddedFont>
      <p:font typeface="Proxima Nova Extrabold" panose="020B0600000101010101" charset="0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EDEDE"/>
    <a:srgbClr val="6600FF"/>
    <a:srgbClr val="F0EA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7191" autoAdjust="0"/>
  </p:normalViewPr>
  <p:slideViewPr>
    <p:cSldViewPr snapToGrid="0">
      <p:cViewPr varScale="1">
        <p:scale>
          <a:sx n="114" d="100"/>
          <a:sy n="114" d="100"/>
        </p:scale>
        <p:origin x="156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6bc343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6bc343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C8177582-3DA2-58A4-D12F-F6D66D09B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752BA816-5DE3-E543-923F-296847195E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DA9CA5E1-71BB-6C4A-0BDC-C488E77152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85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555DE1AD-B24B-A38C-C892-65EC408D5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C7540C58-EFEB-3128-12A5-A26CAE5DCC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0671964A-7C4C-23D2-E82B-7EB8F735BC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705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58D408A0-E16C-923F-D6AF-5F9236AE7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833AD1D5-383F-7512-3B91-84D4F02FE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7339719B-B6C4-BB1B-1275-5CACEE924E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472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93615F9F-FF05-D607-A47F-F0F276DCE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F0307C4D-9B57-A248-7E3F-F865ED13B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8E723D10-F048-3E7D-6FEB-CEFD25998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21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A91370A7-67FB-1F7E-ECCF-3BE7843E8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>
            <a:extLst>
              <a:ext uri="{FF2B5EF4-FFF2-40B4-BE49-F238E27FC236}">
                <a16:creationId xmlns:a16="http://schemas.microsoft.com/office/drawing/2014/main" id="{4DA24F09-4C4A-1DC0-BE8C-66C6214305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>
            <a:extLst>
              <a:ext uri="{FF2B5EF4-FFF2-40B4-BE49-F238E27FC236}">
                <a16:creationId xmlns:a16="http://schemas.microsoft.com/office/drawing/2014/main" id="{8E3F2CDE-92A5-333C-DDC3-BF35F33B0D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320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9FB06292-0B46-EC1B-A991-8A96DB7A8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7F0C3E62-2DB7-6206-26D5-B2FDED3F5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109AE4FF-A431-644B-AD44-6163940986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708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0C5D70F9-6371-93FD-138D-0012AFE4D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57300979-A79A-8598-6CE3-E1EECEE98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4B6103B5-678F-0D53-F189-95F1E26942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1. </a:t>
            </a:r>
            <a:r>
              <a:rPr lang="ko-KR" altLang="en-US"/>
              <a:t>텍스트 분류는 복잡한 언어적 현상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양보</a:t>
            </a:r>
            <a:r>
              <a:rPr lang="en-US" altLang="ko-KR"/>
              <a:t>, </a:t>
            </a:r>
            <a:r>
              <a:rPr lang="ko-KR" altLang="en-US"/>
              <a:t>부정</a:t>
            </a:r>
            <a:r>
              <a:rPr lang="en-US" altLang="ko-KR"/>
              <a:t>, </a:t>
            </a:r>
            <a:r>
              <a:rPr lang="ko-KR" altLang="en-US"/>
              <a:t>강도 표현</a:t>
            </a:r>
            <a:r>
              <a:rPr lang="en-US" altLang="ko-KR"/>
              <a:t>, </a:t>
            </a:r>
            <a:r>
              <a:rPr lang="ko-KR" altLang="en-US"/>
              <a:t>반어 등</a:t>
            </a:r>
            <a:r>
              <a:rPr lang="en-US" altLang="ko-KR"/>
              <a:t>)</a:t>
            </a:r>
            <a:r>
              <a:rPr lang="ko-KR" altLang="en-US"/>
              <a:t>을 해결하기 위해 더 강력한 추론 능력이 필요하다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2. </a:t>
            </a:r>
            <a:r>
              <a:rPr lang="ko-KR" altLang="en-US"/>
              <a:t>현재 수학 문제를 다루는 데 초점을 둔 연구들은 텍스트 분류에서 필요한 복잡한 언어적 현상을 해결하는 데 적합하지 않다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lang="ko-KR" altLang="en-US"/>
              <a:t>문맥 학습에서 사용할 수 있는 데모 예제의 수는 제한되어 있다</a:t>
            </a:r>
            <a:r>
              <a:rPr lang="en-US" altLang="ko-KR"/>
              <a:t>. </a:t>
            </a:r>
            <a:r>
              <a:rPr lang="ko-KR" altLang="en-US"/>
              <a:t>예를 들어</a:t>
            </a:r>
            <a:r>
              <a:rPr lang="en-US" altLang="ko-KR"/>
              <a:t>, GPT-3</a:t>
            </a:r>
            <a:r>
              <a:rPr lang="ko-KR" altLang="en-US"/>
              <a:t>의 문맥은 최대 </a:t>
            </a:r>
            <a:r>
              <a:rPr lang="en-US" altLang="ko-KR"/>
              <a:t>4,096 </a:t>
            </a:r>
            <a:r>
              <a:rPr lang="ko-KR" altLang="en-US"/>
              <a:t>서브토큰으로 제한된다</a:t>
            </a:r>
            <a:r>
              <a:rPr lang="en-US" altLang="ko-KR"/>
              <a:t>. </a:t>
            </a:r>
            <a:r>
              <a:rPr lang="ko-KR" altLang="en-US"/>
              <a:t>따라서 </a:t>
            </a:r>
            <a:r>
              <a:rPr lang="en-US" altLang="ko-KR"/>
              <a:t>LLM</a:t>
            </a:r>
            <a:r>
              <a:rPr lang="ko-KR" altLang="en-US"/>
              <a:t>은 전체 데이터셋의 극히 일부만 사용할 수 있어 감독 학습 모델보다 성능이 낮다</a:t>
            </a:r>
            <a:r>
              <a:rPr lang="en-US" altLang="ko-KR"/>
              <a:t>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967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32BE02CE-24B1-1DF5-B920-DF3225912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788B5F70-F4D9-D2E5-383B-DACAFBD34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0E604CD8-58A5-A04F-7D18-706DBA129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107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046B588E-6B72-83D9-0060-B2E0F4087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3F0DF834-2E9E-3CA6-C118-1B95E88C9F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C4E14411-32B4-97DE-ED35-C2CD7AE3F3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477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E98963B4-6366-49E1-735D-88D411B2C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80100D70-4F42-EA33-3D89-2500567DC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E2EB59A1-C562-7CA5-E475-C9D035C92D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1. </a:t>
            </a:r>
            <a:r>
              <a:rPr lang="ko-KR" altLang="en-US"/>
              <a:t>텍스트 분류는 복잡한 언어적 현상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양보</a:t>
            </a:r>
            <a:r>
              <a:rPr lang="en-US" altLang="ko-KR"/>
              <a:t>, </a:t>
            </a:r>
            <a:r>
              <a:rPr lang="ko-KR" altLang="en-US"/>
              <a:t>부정</a:t>
            </a:r>
            <a:r>
              <a:rPr lang="en-US" altLang="ko-KR"/>
              <a:t>, </a:t>
            </a:r>
            <a:r>
              <a:rPr lang="ko-KR" altLang="en-US"/>
              <a:t>강도 표현</a:t>
            </a:r>
            <a:r>
              <a:rPr lang="en-US" altLang="ko-KR"/>
              <a:t>, </a:t>
            </a:r>
            <a:r>
              <a:rPr lang="ko-KR" altLang="en-US"/>
              <a:t>반어 등</a:t>
            </a:r>
            <a:r>
              <a:rPr lang="en-US" altLang="ko-KR"/>
              <a:t>)</a:t>
            </a:r>
            <a:r>
              <a:rPr lang="ko-KR" altLang="en-US"/>
              <a:t>을 해결하기 위해 더 강력한 추론 능력이 필요하다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2. </a:t>
            </a:r>
            <a:r>
              <a:rPr lang="ko-KR" altLang="en-US"/>
              <a:t>현재 수학 문제를 다루는 데 초점을 둔 연구들은 텍스트 분류에서 필요한 복잡한 언어적 현상을 해결하는 데 적합하지 않다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lang="ko-KR" altLang="en-US"/>
              <a:t>문맥 학습에서 사용할 수 있는 데모 예제의 수는 제한되어 있다</a:t>
            </a:r>
            <a:r>
              <a:rPr lang="en-US" altLang="ko-KR"/>
              <a:t>. </a:t>
            </a:r>
            <a:r>
              <a:rPr lang="ko-KR" altLang="en-US"/>
              <a:t>예를 들어</a:t>
            </a:r>
            <a:r>
              <a:rPr lang="en-US" altLang="ko-KR"/>
              <a:t>, GPT-3</a:t>
            </a:r>
            <a:r>
              <a:rPr lang="ko-KR" altLang="en-US"/>
              <a:t>의 문맥은 최대 </a:t>
            </a:r>
            <a:r>
              <a:rPr lang="en-US" altLang="ko-KR"/>
              <a:t>4,096 </a:t>
            </a:r>
            <a:r>
              <a:rPr lang="ko-KR" altLang="en-US"/>
              <a:t>서브토큰으로 제한된다</a:t>
            </a:r>
            <a:r>
              <a:rPr lang="en-US" altLang="ko-KR"/>
              <a:t>. </a:t>
            </a:r>
            <a:r>
              <a:rPr lang="ko-KR" altLang="en-US"/>
              <a:t>따라서 </a:t>
            </a:r>
            <a:r>
              <a:rPr lang="en-US" altLang="ko-KR"/>
              <a:t>LLM</a:t>
            </a:r>
            <a:r>
              <a:rPr lang="ko-KR" altLang="en-US"/>
              <a:t>은 전체 데이터셋의 극히 일부만 사용할 수 있어 감독 학습 모델보다 성능이 낮다</a:t>
            </a:r>
            <a:r>
              <a:rPr lang="en-US" altLang="ko-KR"/>
              <a:t>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152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36bc343d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36bc343d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2B6057F3-3727-712F-C280-99E38200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05AF6348-2959-A0C9-3EF0-65CFC1087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05A430D2-81FA-6DCD-329C-416993C45C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082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348FCD80-0548-0419-D298-940685ED7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E6CD0DD4-57D3-6B27-64F0-1C999B8B95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B6CC5271-6666-EB95-A3A1-BB4BAD29D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en-US" altLang="ko-KR"/>
              <a:t>xinput​={x1​,…,xl​}: </a:t>
            </a:r>
            <a:r>
              <a:rPr lang="ko-KR" altLang="en-US"/>
              <a:t>분류할 </a:t>
            </a:r>
            <a:r>
              <a:rPr lang="ko-KR" altLang="en-US" b="1"/>
              <a:t>문장</a:t>
            </a:r>
            <a:r>
              <a:rPr lang="en-US" altLang="ko-KR" b="1"/>
              <a:t>(</a:t>
            </a:r>
            <a:r>
              <a:rPr lang="ko-KR" altLang="en-US" b="1"/>
              <a:t>토큰 시퀀스</a:t>
            </a:r>
            <a:r>
              <a:rPr lang="en-US" altLang="ko-KR" b="1"/>
              <a:t>)</a:t>
            </a:r>
            <a:r>
              <a:rPr lang="en-US" altLang="ko-KR"/>
              <a:t>y∈Yverb\mathbf{y \in Y_{\text{verb}}}y∈Yverb​: </a:t>
            </a:r>
            <a:r>
              <a:rPr lang="ko-KR" altLang="en-US" b="1"/>
              <a:t>문자열 기반 라벨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“positive”, “negative”)xprompt\mathbf{x_{\text{prompt}}}xprompt​: </a:t>
            </a:r>
            <a:r>
              <a:rPr lang="en-US" altLang="ko-KR" b="1"/>
              <a:t>LLM</a:t>
            </a:r>
            <a:r>
              <a:rPr lang="ko-KR" altLang="en-US" b="1"/>
              <a:t>에 넣을 전체 텍스트 프롬프트</a:t>
            </a:r>
            <a:r>
              <a:rPr lang="en-US" altLang="ko-KR" b="1"/>
              <a:t>Task description</a:t>
            </a:r>
            <a:r>
              <a:rPr lang="en-US" altLang="ko-KR"/>
              <a:t> xdesc\mathbf{x_{\text{desc}}}xdesc​</a:t>
            </a:r>
          </a:p>
          <a:p>
            <a:pPr>
              <a:buFont typeface="+mj-lt"/>
              <a:buAutoNum type="arabicPeriod"/>
            </a:pPr>
            <a:r>
              <a:rPr lang="en-US" altLang="ko-KR" b="1"/>
              <a:t>Demonstration</a:t>
            </a:r>
            <a:r>
              <a:rPr lang="en-US" altLang="ko-KR"/>
              <a:t>(few-shot </a:t>
            </a:r>
            <a:r>
              <a:rPr lang="ko-KR" altLang="en-US"/>
              <a:t>예시</a:t>
            </a:r>
            <a:r>
              <a:rPr lang="en-US" altLang="ko-KR"/>
              <a:t>) {(xdemoi, ydemoi)}i=1k\{ (x_{\text{demo}}^{i},\, y_{\text{demo}}^{i})\}_{i=1}^k{(xdemoi​,ydemoi​)}i=1k​</a:t>
            </a:r>
          </a:p>
          <a:p>
            <a:pPr>
              <a:buFont typeface="+mj-lt"/>
              <a:buAutoNum type="arabicPeriod"/>
            </a:pPr>
            <a:r>
              <a:rPr lang="en-US" altLang="ko-KR" b="1"/>
              <a:t>Test input</a:t>
            </a:r>
            <a:r>
              <a:rPr lang="en-US" altLang="ko-KR"/>
              <a:t> xtestx_{\text{test}}xtest​</a:t>
            </a:r>
          </a:p>
          <a:p>
            <a:r>
              <a:rPr lang="en-US" altLang="ko-KR"/>
              <a:t>vtest=f(xtest)\mathbf{v_{\text{test}} = f(x_{\text{test}})}vtest​=f(xtest​): </a:t>
            </a:r>
            <a:r>
              <a:rPr lang="ko-KR" altLang="en-US"/>
              <a:t>인코더 </a:t>
            </a:r>
            <a:r>
              <a:rPr lang="en-US" altLang="ko-KR"/>
              <a:t>fff</a:t>
            </a:r>
            <a:r>
              <a:rPr lang="ko-KR" altLang="en-US"/>
              <a:t>로 임베딩한 </a:t>
            </a:r>
            <a:r>
              <a:rPr lang="ko-KR" altLang="en-US" b="1"/>
              <a:t>테스트 문장 벡터</a:t>
            </a:r>
            <a:r>
              <a:rPr lang="en-US" altLang="ko-KR"/>
              <a:t>{(xj,yj)}j=1k\mathbf{\{(x_j, y_j)\}_{j=1}^k}{(xj​,yj​)}j=1k​: </a:t>
            </a:r>
            <a:r>
              <a:rPr lang="ko-KR" altLang="en-US"/>
              <a:t>이 임베딩과 가까운 학습 샘플</a:t>
            </a:r>
            <a:r>
              <a:rPr lang="en-US" altLang="ko-KR"/>
              <a:t>(= kNN)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altLang="ko-KR"/>
              <a:t>SimCSE</a:t>
            </a:r>
            <a:r>
              <a:rPr lang="ko-KR" altLang="en-US"/>
              <a:t>는 문장 간의 </a:t>
            </a:r>
            <a:r>
              <a:rPr lang="ko-KR" altLang="en-US" b="1"/>
              <a:t>일반적 의미적 유사도</a:t>
            </a:r>
            <a:r>
              <a:rPr lang="ko-KR" altLang="en-US"/>
              <a:t>를 학습하기 위해 설계된 모델입니다</a:t>
            </a:r>
            <a:r>
              <a:rPr lang="en-US" altLang="ko-KR"/>
              <a:t>.</a:t>
            </a: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altLang="ko-KR"/>
              <a:t>FT </a:t>
            </a:r>
            <a:r>
              <a:rPr lang="ko-KR" altLang="en-US"/>
              <a:t>방식은 </a:t>
            </a:r>
            <a:r>
              <a:rPr lang="ko-KR" altLang="en-US" b="1"/>
              <a:t>텍스트 분류 태스크</a:t>
            </a:r>
            <a:r>
              <a:rPr lang="ko-KR" altLang="en-US"/>
              <a:t>에 맞춰 파인튜닝된 </a:t>
            </a:r>
            <a:r>
              <a:rPr lang="en-US" altLang="ko-KR"/>
              <a:t>RoBERTa(</a:t>
            </a:r>
            <a:r>
              <a:rPr lang="ko-KR" altLang="en-US"/>
              <a:t>또는 다른 모델</a:t>
            </a:r>
            <a:r>
              <a:rPr lang="en-US" altLang="ko-KR"/>
              <a:t>)</a:t>
            </a:r>
            <a:r>
              <a:rPr lang="ko-KR" altLang="en-US"/>
              <a:t>를 임베딩 모델로 사용합니다</a:t>
            </a:r>
            <a:r>
              <a:rPr lang="en-US" altLang="ko-KR"/>
              <a:t>.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 altLang="ko-KR"/>
              <a:t>SimCSE</a:t>
            </a:r>
            <a:r>
              <a:rPr lang="ko-KR" altLang="en-US"/>
              <a:t>는 “문장의 일반적 의미 유사도”에만 집중하고</a:t>
            </a:r>
            <a:r>
              <a:rPr lang="en-US" altLang="ko-KR"/>
              <a:t>, FT kNN-Sampler</a:t>
            </a:r>
            <a:r>
              <a:rPr lang="ko-KR" altLang="en-US"/>
              <a:t>는 “분류에 특화된 임베딩”을 사용한다는 점에서 차이가 납니다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5630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2F21ED80-06D8-6BA1-A111-DEE3EEB6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02488CE7-B74D-6076-F701-C3C722587D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96D60884-77CD-E31C-29B7-4537ECF44D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85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6AAC8921-0FAB-DA48-46F1-6CA1E5DAD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F81FBC5B-58FA-74A6-49CD-1E3C7953B1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311FF318-B995-9DC3-C6A0-5DF1B04089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165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D1FDAFDE-A4C7-ECBE-F11D-2DE461323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748FD685-72C6-4FB9-190E-0A7C6F1146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28864E4D-8841-2670-743B-AB6CCECF4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559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63AC6777-BE0F-39EF-6E38-489FFF5BB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EF415AAA-F3A7-9B06-7B75-4A62F2DABF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EC1F2E27-8569-C2D2-519D-46ABABC06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722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3569C1D4-1255-B89C-35AA-3E003C13D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064D7079-2F32-AA94-2FA9-F48DCA6E28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069E91E5-F618-9DEE-C09C-D010BCFF90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/>
              <a:t>ACL Anthology</a:t>
            </a:r>
            <a:r>
              <a:rPr lang="ko-KR" altLang="en-US"/>
              <a:t>는 컴퓨터 언어학 및 자연어 처리 분야의 연구 논문을 아카이브하는 디지털 저장소로</a:t>
            </a:r>
            <a:r>
              <a:rPr lang="en-US" altLang="ko-KR"/>
              <a:t>, Association for Computational Linguistics(ACL)</a:t>
            </a:r>
            <a:r>
              <a:rPr lang="ko-KR" altLang="en-US"/>
              <a:t>에서 관리하고 있습니다</a:t>
            </a:r>
            <a:r>
              <a:rPr lang="en-US" altLang="ko-KR"/>
              <a:t>. </a:t>
            </a:r>
            <a:r>
              <a:rPr lang="ko-KR" altLang="en-US"/>
              <a:t>현재 약 </a:t>
            </a:r>
            <a:r>
              <a:rPr lang="en-US" altLang="ko-KR"/>
              <a:t>104,993</a:t>
            </a:r>
            <a:r>
              <a:rPr lang="ko-KR" altLang="en-US"/>
              <a:t>편의 논문을 무료로 제공하며</a:t>
            </a:r>
            <a:r>
              <a:rPr lang="en-US" altLang="ko-KR"/>
              <a:t>, </a:t>
            </a:r>
            <a:r>
              <a:rPr lang="ko-KR" altLang="en-US"/>
              <a:t>연구자들에게 중요한 자원으로 활용되고 있습니다</a:t>
            </a:r>
            <a:r>
              <a:rPr lang="en-US" altLang="ko-KR"/>
              <a:t>. </a:t>
            </a:r>
          </a:p>
          <a:p>
            <a:r>
              <a:rPr lang="en-US" altLang="ko-KR"/>
              <a:t>ACL Anthology</a:t>
            </a:r>
            <a:r>
              <a:rPr lang="ko-KR" altLang="en-US"/>
              <a:t>는 전 세계 연구자들이 자유롭게 접근할 수 있는 오픈 액세스 플랫폼입니다</a:t>
            </a:r>
            <a:r>
              <a:rPr lang="en-US" altLang="ko-KR"/>
              <a:t>. </a:t>
            </a:r>
            <a:r>
              <a:rPr lang="ko-KR" altLang="en-US"/>
              <a:t>그러나 특정 국가나 지역에서의 사용 통계에 대한 구체적인 데이터는 공개적으로 제공되지 않습니다</a:t>
            </a:r>
            <a:r>
              <a:rPr lang="en-US" altLang="ko-KR"/>
              <a:t>. </a:t>
            </a:r>
            <a:r>
              <a:rPr lang="ko-KR" altLang="en-US"/>
              <a:t>따라서 어느 나라에서 주로 사용되는지에 대한 정확한 정보를 제공하기는 어렵습니다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833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185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8E407DE6-D751-4A6E-EC8D-FB98C7135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A86BE41D-8577-D47E-18DF-2E4D0AB53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BC3051DE-D341-7EC0-87D8-01226B12F0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/>
              <a:t>내용 생성</a:t>
            </a:r>
            <a:r>
              <a:rPr lang="en-US" altLang="ko-KR"/>
              <a:t>(generation) </a:t>
            </a:r>
            <a:r>
              <a:rPr lang="ko-KR" altLang="en-US"/>
              <a:t>기능이 아니라 표현 학습 능력 </a:t>
            </a:r>
            <a:r>
              <a:rPr lang="en-US" altLang="ko-KR"/>
              <a:t>-&gt; </a:t>
            </a:r>
            <a:r>
              <a:rPr lang="ko-KR" altLang="en-US"/>
              <a:t>문장을 벡터로 바꾸는 일에 집중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703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>
          <a:extLst>
            <a:ext uri="{FF2B5EF4-FFF2-40B4-BE49-F238E27FC236}">
              <a16:creationId xmlns:a16="http://schemas.microsoft.com/office/drawing/2014/main" id="{FA8478C8-7C71-48FF-E1EA-6684A839B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>
            <a:extLst>
              <a:ext uri="{FF2B5EF4-FFF2-40B4-BE49-F238E27FC236}">
                <a16:creationId xmlns:a16="http://schemas.microsoft.com/office/drawing/2014/main" id="{E78B36E5-7C32-3977-350D-C667E99EE2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>
            <a:extLst>
              <a:ext uri="{FF2B5EF4-FFF2-40B4-BE49-F238E27FC236}">
                <a16:creationId xmlns:a16="http://schemas.microsoft.com/office/drawing/2014/main" id="{C200E28B-FAE5-ADD7-2A11-1DE59717D4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87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E8F89505-FD29-1EBD-B899-549000E8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5E9D7C2B-1DBA-E423-4A15-25B2417993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A456317F-76FD-7426-A3B8-09DB4640D7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/>
              <a:t>Prompt </a:t>
            </a:r>
            <a:r>
              <a:rPr lang="ko-KR" altLang="en-US"/>
              <a:t>기반 접근은 한 번에 한 문장씩</a:t>
            </a:r>
            <a:r>
              <a:rPr lang="en-US" altLang="ko-KR"/>
              <a:t>(</a:t>
            </a:r>
            <a:r>
              <a:rPr lang="ko-KR" altLang="en-US"/>
              <a:t>혹은 프롬프트 길이 제약</a:t>
            </a:r>
            <a:r>
              <a:rPr lang="en-US" altLang="ko-KR"/>
              <a:t>) </a:t>
            </a:r>
            <a:r>
              <a:rPr lang="ko-KR" altLang="en-US"/>
              <a:t>처리하고</a:t>
            </a:r>
            <a:r>
              <a:rPr lang="en-US" altLang="ko-KR"/>
              <a:t>, </a:t>
            </a:r>
            <a:r>
              <a:rPr lang="ko-KR" altLang="en-US"/>
              <a:t>매번 답안을 생성해야 하므로 훨씬 느리고 복잡함</a:t>
            </a:r>
            <a:r>
              <a:rPr lang="en-US" altLang="ko-KR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ko-KR" altLang="en-US"/>
              <a:t>텍스트 임베딩 추출은 병렬</a:t>
            </a:r>
            <a:r>
              <a:rPr lang="en-US" altLang="ko-KR"/>
              <a:t>(</a:t>
            </a:r>
            <a:r>
              <a:rPr lang="ko-KR" altLang="en-US"/>
              <a:t>대량 배치</a:t>
            </a:r>
            <a:r>
              <a:rPr lang="en-US" altLang="ko-KR"/>
              <a:t>)</a:t>
            </a:r>
            <a:r>
              <a:rPr lang="ko-KR" altLang="en-US"/>
              <a:t>로 빠르게 처리 가능하므로</a:t>
            </a:r>
            <a:r>
              <a:rPr lang="en-US" altLang="ko-KR"/>
              <a:t>, </a:t>
            </a:r>
            <a:r>
              <a:rPr lang="ko-KR" altLang="en-US"/>
              <a:t>실제 추론</a:t>
            </a:r>
            <a:r>
              <a:rPr lang="en-US" altLang="ko-KR"/>
              <a:t>(Inference)</a:t>
            </a:r>
            <a:r>
              <a:rPr lang="ko-KR" altLang="en-US"/>
              <a:t>이 매우 빠름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688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3F7E9CF9-88ED-E661-54F0-1462D734B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B634E9DD-C32D-10DD-B316-FB0230F067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E2C0DA10-C848-C519-F4D4-BD054EAE4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669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AB5E4CA8-E6A0-CF0E-B09D-F7087EBE0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D7733AF6-43A0-0D9D-7910-D2E93F1982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DE5C153B-0A20-A97A-5A30-4438F651C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/>
              <a:t>Prompt </a:t>
            </a:r>
            <a:r>
              <a:rPr lang="ko-KR" altLang="en-US"/>
              <a:t>기반 접근은 한 번에 한 문장씩</a:t>
            </a:r>
            <a:r>
              <a:rPr lang="en-US" altLang="ko-KR"/>
              <a:t>(</a:t>
            </a:r>
            <a:r>
              <a:rPr lang="ko-KR" altLang="en-US"/>
              <a:t>혹은 프롬프트 길이 제약</a:t>
            </a:r>
            <a:r>
              <a:rPr lang="en-US" altLang="ko-KR"/>
              <a:t>) </a:t>
            </a:r>
            <a:r>
              <a:rPr lang="ko-KR" altLang="en-US"/>
              <a:t>처리하고</a:t>
            </a:r>
            <a:r>
              <a:rPr lang="en-US" altLang="ko-KR"/>
              <a:t>, </a:t>
            </a:r>
            <a:r>
              <a:rPr lang="ko-KR" altLang="en-US"/>
              <a:t>매번 답안을 생성해야 하므로 훨씬 느리고 복잡함</a:t>
            </a:r>
            <a:r>
              <a:rPr lang="en-US" altLang="ko-KR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ko-KR" altLang="en-US"/>
              <a:t>텍스트 임베딩 추출은 병렬</a:t>
            </a:r>
            <a:r>
              <a:rPr lang="en-US" altLang="ko-KR"/>
              <a:t>(</a:t>
            </a:r>
            <a:r>
              <a:rPr lang="ko-KR" altLang="en-US"/>
              <a:t>대량 배치</a:t>
            </a:r>
            <a:r>
              <a:rPr lang="en-US" altLang="ko-KR"/>
              <a:t>)</a:t>
            </a:r>
            <a:r>
              <a:rPr lang="ko-KR" altLang="en-US"/>
              <a:t>로 빠르게 처리 가능하므로</a:t>
            </a:r>
            <a:r>
              <a:rPr lang="en-US" altLang="ko-KR"/>
              <a:t>, </a:t>
            </a:r>
            <a:r>
              <a:rPr lang="ko-KR" altLang="en-US"/>
              <a:t>실제 추론</a:t>
            </a:r>
            <a:r>
              <a:rPr lang="en-US" altLang="ko-KR"/>
              <a:t>(Inference)</a:t>
            </a:r>
            <a:r>
              <a:rPr lang="ko-KR" altLang="en-US"/>
              <a:t>이 매우 빠름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968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41D09BD4-0289-5813-9889-7448E433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FCBA9EE0-F010-B795-E71F-57CB8BF220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24C2B25D-2A63-A531-3480-2F9062DC86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045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FA75F2EE-1AFE-625A-57BD-5813140F5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A82441E2-EE67-99B2-3A1B-A1113FA3A8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EF5DB341-207A-A195-FCD6-02144B4BD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/>
              <a:t>Prompt </a:t>
            </a:r>
            <a:r>
              <a:rPr lang="ko-KR" altLang="en-US"/>
              <a:t>기반 접근은 한 번에 한 문장씩</a:t>
            </a:r>
            <a:r>
              <a:rPr lang="en-US" altLang="ko-KR"/>
              <a:t>(</a:t>
            </a:r>
            <a:r>
              <a:rPr lang="ko-KR" altLang="en-US"/>
              <a:t>혹은 프롬프트 길이 제약</a:t>
            </a:r>
            <a:r>
              <a:rPr lang="en-US" altLang="ko-KR"/>
              <a:t>) </a:t>
            </a:r>
            <a:r>
              <a:rPr lang="ko-KR" altLang="en-US"/>
              <a:t>처리하고</a:t>
            </a:r>
            <a:r>
              <a:rPr lang="en-US" altLang="ko-KR"/>
              <a:t>, </a:t>
            </a:r>
            <a:r>
              <a:rPr lang="ko-KR" altLang="en-US"/>
              <a:t>매번 답안을 생성해야 하므로 훨씬 느리고 복잡함</a:t>
            </a:r>
            <a:r>
              <a:rPr lang="en-US" altLang="ko-KR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ko-KR" altLang="en-US"/>
              <a:t>텍스트 임베딩 추출은 병렬</a:t>
            </a:r>
            <a:r>
              <a:rPr lang="en-US" altLang="ko-KR"/>
              <a:t>(</a:t>
            </a:r>
            <a:r>
              <a:rPr lang="ko-KR" altLang="en-US"/>
              <a:t>대량 배치</a:t>
            </a:r>
            <a:r>
              <a:rPr lang="en-US" altLang="ko-KR"/>
              <a:t>)</a:t>
            </a:r>
            <a:r>
              <a:rPr lang="ko-KR" altLang="en-US"/>
              <a:t>로 빠르게 처리 가능하므로</a:t>
            </a:r>
            <a:r>
              <a:rPr lang="en-US" altLang="ko-KR"/>
              <a:t>, </a:t>
            </a:r>
            <a:r>
              <a:rPr lang="ko-KR" altLang="en-US"/>
              <a:t>실제 추론</a:t>
            </a:r>
            <a:r>
              <a:rPr lang="en-US" altLang="ko-KR"/>
              <a:t>(Inference)</a:t>
            </a:r>
            <a:r>
              <a:rPr lang="ko-KR" altLang="en-US"/>
              <a:t>이 매우 빠름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060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5A26CD4A-5D40-1763-B327-6CB442B57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5E9C07D6-6C17-7096-A75C-0686CFBFE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07D65540-225B-269E-2680-EC19D75372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/>
              <a:t>Prompt </a:t>
            </a:r>
            <a:r>
              <a:rPr lang="ko-KR" altLang="en-US"/>
              <a:t>기반 접근은 한 번에 한 문장씩</a:t>
            </a:r>
            <a:r>
              <a:rPr lang="en-US" altLang="ko-KR"/>
              <a:t>(</a:t>
            </a:r>
            <a:r>
              <a:rPr lang="ko-KR" altLang="en-US"/>
              <a:t>혹은 프롬프트 길이 제약</a:t>
            </a:r>
            <a:r>
              <a:rPr lang="en-US" altLang="ko-KR"/>
              <a:t>) </a:t>
            </a:r>
            <a:r>
              <a:rPr lang="ko-KR" altLang="en-US"/>
              <a:t>처리하고</a:t>
            </a:r>
            <a:r>
              <a:rPr lang="en-US" altLang="ko-KR"/>
              <a:t>, </a:t>
            </a:r>
            <a:r>
              <a:rPr lang="ko-KR" altLang="en-US"/>
              <a:t>매번 답안을 생성해야 하므로 훨씬 느리고 복잡함</a:t>
            </a:r>
            <a:r>
              <a:rPr lang="en-US" altLang="ko-KR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ko-KR" altLang="en-US"/>
              <a:t>텍스트 임베딩 추출은 병렬</a:t>
            </a:r>
            <a:r>
              <a:rPr lang="en-US" altLang="ko-KR"/>
              <a:t>(</a:t>
            </a:r>
            <a:r>
              <a:rPr lang="ko-KR" altLang="en-US"/>
              <a:t>대량 배치</a:t>
            </a:r>
            <a:r>
              <a:rPr lang="en-US" altLang="ko-KR"/>
              <a:t>)</a:t>
            </a:r>
            <a:r>
              <a:rPr lang="ko-KR" altLang="en-US"/>
              <a:t>로 빠르게 처리 가능하므로</a:t>
            </a:r>
            <a:r>
              <a:rPr lang="en-US" altLang="ko-KR"/>
              <a:t>, </a:t>
            </a:r>
            <a:r>
              <a:rPr lang="ko-KR" altLang="en-US"/>
              <a:t>실제 추론</a:t>
            </a:r>
            <a:r>
              <a:rPr lang="en-US" altLang="ko-KR"/>
              <a:t>(Inference)</a:t>
            </a:r>
            <a:r>
              <a:rPr lang="ko-KR" altLang="en-US"/>
              <a:t>이 매우 빠름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14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E555450A-CA0D-3432-3013-6999A41A9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6686789A-BAB1-3444-390C-B623FFF5AB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CEA2C71B-253A-332E-EC20-8874EFAECE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182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1C2E9F72-E0A8-F3CB-65F3-FE78DAEA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5F0A10DD-3F55-ECE1-C4F8-3E98AF2334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6E0079B9-ECFC-61CD-0D5E-86D36972D1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340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0FE44B6C-F13A-78FD-EE6B-9DB47F7DB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34A13823-E72D-496F-33D1-137F6B4A5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8A414D23-C255-5113-DA01-8E01208A9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/>
              <a:t>1. Co-occurrence Pooling</a:t>
            </a:r>
            <a:r>
              <a:rPr lang="ko-KR" altLang="en-US" b="1"/>
              <a:t>의 목적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다수의 임베딩 벡터들을 단순히 이어붙이거나</a:t>
            </a:r>
            <a:r>
              <a:rPr lang="en-US" altLang="ko-KR"/>
              <a:t>(Concat), </a:t>
            </a:r>
            <a:r>
              <a:rPr lang="ko-KR" altLang="en-US"/>
              <a:t>평균 혹은 최대값으로 합치는</a:t>
            </a:r>
            <a:r>
              <a:rPr lang="en-US" altLang="ko-KR"/>
              <a:t>(Avg/Max) </a:t>
            </a:r>
            <a:r>
              <a:rPr lang="ko-KR" altLang="en-US"/>
              <a:t>대신</a:t>
            </a:r>
            <a:r>
              <a:rPr lang="en-US" altLang="ko-KR"/>
              <a:t>, </a:t>
            </a:r>
            <a:r>
              <a:rPr lang="ko-KR" altLang="en-US" b="1"/>
              <a:t>벡터들 사이의 ‘공동 출현</a:t>
            </a:r>
            <a:r>
              <a:rPr lang="en-US" altLang="ko-KR" b="1"/>
              <a:t>(co-occurrence)’ </a:t>
            </a:r>
            <a:r>
              <a:rPr lang="ko-KR" altLang="en-US" b="1"/>
              <a:t>통계를 표현</a:t>
            </a:r>
            <a:r>
              <a:rPr lang="ko-KR" altLang="en-US"/>
              <a:t>함으로써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/>
              <a:t>고차원적인 관계</a:t>
            </a:r>
            <a:r>
              <a:rPr lang="ko-KR" altLang="en-US"/>
              <a:t>를 담고</a:t>
            </a:r>
            <a:r>
              <a:rPr lang="en-US" altLang="ko-KR"/>
              <a:t>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/>
              <a:t>표현력</a:t>
            </a:r>
            <a:r>
              <a:rPr lang="ko-KR" altLang="en-US"/>
              <a:t>을 높이기 위함입니다</a:t>
            </a:r>
            <a:r>
              <a:rPr lang="en-US" altLang="ko-KR"/>
              <a:t>.</a:t>
            </a:r>
          </a:p>
          <a:p>
            <a:r>
              <a:rPr lang="en-US" altLang="ko-KR" b="1"/>
              <a:t>2. </a:t>
            </a:r>
            <a:r>
              <a:rPr lang="ko-KR" altLang="en-US" b="1"/>
              <a:t>절차 요약</a:t>
            </a:r>
          </a:p>
          <a:p>
            <a:r>
              <a:rPr lang="en-US" altLang="ko-KR" b="1"/>
              <a:t>(A) </a:t>
            </a:r>
            <a:r>
              <a:rPr lang="ko-KR" altLang="en-US" b="1"/>
              <a:t>임베딩들을 동일 차원으로 정렬</a:t>
            </a:r>
            <a:r>
              <a:rPr lang="en-US" altLang="ko-KR" b="1"/>
              <a:t>(Projection)</a:t>
            </a:r>
          </a:p>
          <a:p>
            <a:pPr>
              <a:buFont typeface="+mj-lt"/>
              <a:buAutoNum type="arabicPeriod"/>
            </a:pPr>
            <a:r>
              <a:rPr lang="en-US" altLang="ko-KR" b="1"/>
              <a:t>Embedding Set {ϕi(m,dm)}i=1Nb\{\phi^{(m,d_m)}_i\}_{i=1}^{N_b}{ϕi(m,dm​)​}i=1Nb​​</a:t>
            </a:r>
            <a:endParaRPr lang="ko-KR" altLang="en-US"/>
          </a:p>
          <a:p>
            <a:pPr marL="742950" lvl="1" indent="-285750">
              <a:buFont typeface="+mj-lt"/>
              <a:buAutoNum type="arabicPeriod"/>
            </a:pPr>
            <a:r>
              <a:rPr lang="en-US" altLang="ko-KR"/>
              <a:t>mmm</a:t>
            </a:r>
            <a:r>
              <a:rPr lang="ko-KR" altLang="en-US"/>
              <a:t>은 모델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LLaMA2, BERT </a:t>
            </a:r>
            <a:r>
              <a:rPr lang="ko-KR" altLang="en-US"/>
              <a:t>등</a:t>
            </a:r>
            <a:r>
              <a:rPr lang="en-US" altLang="ko-KR"/>
              <a:t>),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/>
              <a:t>dmd_mdm​</a:t>
            </a:r>
            <a:r>
              <a:rPr lang="ko-KR" altLang="en-US"/>
              <a:t>은 </a:t>
            </a:r>
            <a:r>
              <a:rPr lang="en-US" altLang="ko-KR"/>
              <a:t>LLM </a:t>
            </a:r>
            <a:r>
              <a:rPr lang="ko-KR" altLang="en-US"/>
              <a:t>내부에서 추출하는 블록</a:t>
            </a:r>
            <a:r>
              <a:rPr lang="en-US" altLang="ko-KR"/>
              <a:t>(</a:t>
            </a:r>
            <a:r>
              <a:rPr lang="ko-KR" altLang="en-US"/>
              <a:t>레이어</a:t>
            </a:r>
            <a:r>
              <a:rPr lang="en-US" altLang="ko-KR"/>
              <a:t>) </a:t>
            </a:r>
            <a:r>
              <a:rPr lang="ko-KR" altLang="en-US"/>
              <a:t>번호</a:t>
            </a:r>
            <a:r>
              <a:rPr lang="en-US" altLang="ko-KR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/>
              <a:t>iii</a:t>
            </a:r>
            <a:r>
              <a:rPr lang="ko-KR" altLang="en-US"/>
              <a:t>는 데이터 포인트</a:t>
            </a:r>
            <a:r>
              <a:rPr lang="en-US" altLang="ko-KR"/>
              <a:t>(</a:t>
            </a:r>
            <a:r>
              <a:rPr lang="ko-KR" altLang="en-US"/>
              <a:t>샘플</a:t>
            </a:r>
            <a:r>
              <a:rPr lang="en-US" altLang="ko-KR"/>
              <a:t>) </a:t>
            </a:r>
            <a:r>
              <a:rPr lang="ko-KR" altLang="en-US"/>
              <a:t>인덱스</a:t>
            </a:r>
            <a:r>
              <a:rPr lang="en-US" altLang="ko-KR"/>
              <a:t>,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/>
              <a:t>NbN_bNb​</a:t>
            </a:r>
            <a:r>
              <a:rPr lang="ko-KR" altLang="en-US"/>
              <a:t>는 배치 크기</a:t>
            </a:r>
            <a:r>
              <a:rPr lang="en-US" altLang="ko-KR"/>
              <a:t>(batch size).</a:t>
            </a:r>
          </a:p>
          <a:p>
            <a:pPr>
              <a:buFont typeface="+mj-lt"/>
              <a:buAutoNum type="arabicPeriod"/>
            </a:pPr>
            <a:r>
              <a:rPr lang="ko-KR" altLang="en-US" b="1"/>
              <a:t>선형 변환</a:t>
            </a:r>
            <a:r>
              <a:rPr lang="en-US" altLang="ko-KR" b="1"/>
              <a:t>(Linear Mappings)</a:t>
            </a:r>
            <a:endParaRPr lang="ko-KR" altLang="en-US"/>
          </a:p>
          <a:p>
            <a:pPr marL="742950" lvl="1" indent="-285750">
              <a:buFont typeface="+mj-lt"/>
              <a:buAutoNum type="arabicPeriod"/>
            </a:pPr>
            <a:r>
              <a:rPr lang="ko-KR" altLang="en-US"/>
              <a:t>서로 다른 모델 또는 블록에서 나온 임베딩들은 차원이 다를 수 있음 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4096 vs 1024).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/>
              <a:t>따라서 **각 임베딩을 ‘같은 크기 </a:t>
            </a:r>
            <a:r>
              <a:rPr lang="en-US" altLang="ko-KR"/>
              <a:t>KKK’**</a:t>
            </a:r>
            <a:r>
              <a:rPr lang="ko-KR" altLang="en-US"/>
              <a:t>로 만들기 위해</a:t>
            </a:r>
            <a:r>
              <a:rPr lang="en-US" altLang="ko-KR"/>
              <a:t>, ϕi(m,dm)∈R1×K,∀m,dm \phi^{(m,d_m)}_i \in \mathbb{R}^{1 \times K}, \quad \forall m, d_mϕi(m,dm​)​∈R1×K,∀m,dm​ </a:t>
            </a:r>
            <a:r>
              <a:rPr lang="ko-KR" altLang="en-US"/>
              <a:t>형태로 변환</a:t>
            </a:r>
            <a:r>
              <a:rPr lang="en-US" altLang="ko-KR"/>
              <a:t>(Projection)</a:t>
            </a:r>
            <a:r>
              <a:rPr lang="ko-KR" altLang="en-US"/>
              <a:t>합니다</a:t>
            </a:r>
            <a:r>
              <a:rPr lang="en-US" altLang="ko-KR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/>
              <a:t>예</a:t>
            </a:r>
            <a:r>
              <a:rPr lang="en-US" altLang="ko-KR"/>
              <a:t>: 4096</a:t>
            </a:r>
            <a:r>
              <a:rPr lang="ko-KR" altLang="en-US"/>
              <a:t>차원을 </a:t>
            </a:r>
            <a:r>
              <a:rPr lang="en-US" altLang="ko-KR"/>
              <a:t>Linear Layer</a:t>
            </a:r>
            <a:r>
              <a:rPr lang="ko-KR" altLang="en-US"/>
              <a:t>로 </a:t>
            </a:r>
            <a:r>
              <a:rPr lang="en-US" altLang="ko-KR"/>
              <a:t>1024</a:t>
            </a:r>
            <a:r>
              <a:rPr lang="ko-KR" altLang="en-US"/>
              <a:t>로 줄이는 등</a:t>
            </a:r>
            <a:r>
              <a:rPr lang="en-US" altLang="ko-KR"/>
              <a:t>.</a:t>
            </a:r>
          </a:p>
          <a:p>
            <a:r>
              <a:rPr lang="en-US" altLang="ko-KR" b="1"/>
              <a:t>(B) </a:t>
            </a:r>
            <a:r>
              <a:rPr lang="ko-KR" altLang="en-US" b="1"/>
              <a:t>임베딩 스택</a:t>
            </a:r>
            <a:r>
              <a:rPr lang="en-US" altLang="ko-KR" b="1"/>
              <a:t>(Stack)</a:t>
            </a:r>
          </a:p>
          <a:p>
            <a:pPr>
              <a:buFont typeface="+mj-lt"/>
              <a:buAutoNum type="arabicPeriod"/>
            </a:pPr>
            <a:r>
              <a:rPr lang="ko-KR" altLang="en-US" b="1"/>
              <a:t>동일 차원의 임베딩을 쌓아서 행렬 </a:t>
            </a:r>
            <a:r>
              <a:rPr lang="en-US" altLang="ko-KR" b="1"/>
              <a:t>ϕ^i\hat{\phi}_iϕ^​i​ </a:t>
            </a:r>
            <a:r>
              <a:rPr lang="ko-KR" altLang="en-US" b="1"/>
              <a:t>구성</a:t>
            </a:r>
            <a:endParaRPr lang="ko-KR" altLang="en-US"/>
          </a:p>
          <a:p>
            <a:pPr marL="742950" lvl="1" indent="-285750">
              <a:buFont typeface="+mj-lt"/>
              <a:buAutoNum type="arabicPeriod"/>
            </a:pPr>
            <a:r>
              <a:rPr lang="en-US" altLang="ko-KR"/>
              <a:t>H=∑mdmH = \sum_{m} d_mH=∑m​dm​ (</a:t>
            </a:r>
            <a:r>
              <a:rPr lang="ko-KR" altLang="en-US"/>
              <a:t>여기서 </a:t>
            </a:r>
            <a:r>
              <a:rPr lang="en-US" altLang="ko-KR"/>
              <a:t>mmm</a:t>
            </a:r>
            <a:r>
              <a:rPr lang="ko-KR" altLang="en-US"/>
              <a:t>별로 고려하는 블록 개수 합</a:t>
            </a:r>
            <a:r>
              <a:rPr lang="en-US" altLang="ko-KR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각 모델</a:t>
            </a:r>
            <a:r>
              <a:rPr lang="en-US" altLang="ko-KR"/>
              <a:t>·</a:t>
            </a:r>
            <a:r>
              <a:rPr lang="ko-KR" altLang="en-US"/>
              <a:t>블록 임베딩을 모두 세로로 쌓으면 </a:t>
            </a:r>
            <a:r>
              <a:rPr lang="en-US" altLang="ko-KR"/>
              <a:t>ϕ^i∈RH×K\hat{\phi}_i \in \mathbb{R}^{H \times K}ϕ^​i​∈RH×K </a:t>
            </a:r>
            <a:r>
              <a:rPr lang="ko-KR" altLang="en-US"/>
              <a:t>형태가 됩니다</a:t>
            </a:r>
            <a:r>
              <a:rPr lang="en-US" altLang="ko-KR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/>
              <a:t>예</a:t>
            </a:r>
            <a:r>
              <a:rPr lang="en-US" altLang="ko-KR"/>
              <a:t>: LLaMA2 5</a:t>
            </a:r>
            <a:r>
              <a:rPr lang="ko-KR" altLang="en-US"/>
              <a:t>개 블록 </a:t>
            </a:r>
            <a:r>
              <a:rPr lang="en-US" altLang="ko-KR"/>
              <a:t>+ BERT 1</a:t>
            </a:r>
            <a:r>
              <a:rPr lang="ko-KR" altLang="en-US"/>
              <a:t>개 </a:t>
            </a:r>
            <a:r>
              <a:rPr lang="en-US" altLang="ko-KR"/>
              <a:t>+ RoBERTa 1</a:t>
            </a:r>
            <a:r>
              <a:rPr lang="ko-KR" altLang="en-US"/>
              <a:t>개라면 총 </a:t>
            </a:r>
            <a:r>
              <a:rPr lang="en-US" altLang="ko-KR"/>
              <a:t>777</a:t>
            </a:r>
            <a:r>
              <a:rPr lang="ko-KR" altLang="en-US"/>
              <a:t>개 임베딩 → </a:t>
            </a:r>
            <a:r>
              <a:rPr lang="en-US" altLang="ko-KR"/>
              <a:t>7×K7 \times K7×K </a:t>
            </a:r>
            <a:r>
              <a:rPr lang="ko-KR" altLang="en-US"/>
              <a:t>행렬</a:t>
            </a:r>
            <a:r>
              <a:rPr lang="en-US" altLang="ko-KR"/>
              <a:t>.</a:t>
            </a:r>
          </a:p>
          <a:p>
            <a:r>
              <a:rPr lang="en-US" altLang="ko-KR" b="1"/>
              <a:t>(C) Co-occurrence </a:t>
            </a:r>
            <a:r>
              <a:rPr lang="ko-KR" altLang="en-US" b="1"/>
              <a:t>통계 계산</a:t>
            </a:r>
          </a:p>
          <a:p>
            <a:pPr>
              <a:buFont typeface="+mj-lt"/>
              <a:buAutoNum type="arabicPeriod"/>
            </a:pPr>
            <a:r>
              <a:rPr lang="en-US" altLang="ko-KR" b="1"/>
              <a:t>ϕ^i⊗ϕ^iT\hat{\phi}_i \otimes \hat{\phi}_i^Tϕ^​i​⊗ϕ^​iT​</a:t>
            </a:r>
            <a:endParaRPr lang="ko-KR" altLang="en-US"/>
          </a:p>
          <a:p>
            <a:pPr marL="742950" lvl="1" indent="-285750">
              <a:buFont typeface="+mj-lt"/>
              <a:buAutoNum type="arabicPeriod"/>
            </a:pPr>
            <a:r>
              <a:rPr lang="en-US" altLang="ko-KR"/>
              <a:t>ϕ^i\hat{\phi}_iϕ^​i​</a:t>
            </a:r>
            <a:r>
              <a:rPr lang="ko-KR" altLang="en-US"/>
              <a:t>와 그 전치 행렬</a:t>
            </a:r>
            <a:r>
              <a:rPr lang="en-US" altLang="ko-KR"/>
              <a:t>(ϕ^iT\hat{\phi}_i^Tϕ^​iT​)</a:t>
            </a:r>
            <a:r>
              <a:rPr lang="ko-KR" altLang="en-US"/>
              <a:t>을 곱해 </a:t>
            </a:r>
            <a:r>
              <a:rPr lang="en-US" altLang="ko-KR"/>
              <a:t>RH×H\mathbb{R}^{H \times H}RH×H </a:t>
            </a:r>
            <a:r>
              <a:rPr lang="ko-KR" altLang="en-US"/>
              <a:t>또는 </a:t>
            </a:r>
            <a:r>
              <a:rPr lang="en-US" altLang="ko-KR"/>
              <a:t>RK×K\mathbb{R}^{K \times K}RK×K </a:t>
            </a:r>
            <a:r>
              <a:rPr lang="ko-KR" altLang="en-US"/>
              <a:t>형태의 </a:t>
            </a:r>
            <a:r>
              <a:rPr lang="en-US" altLang="ko-KR"/>
              <a:t>Co-occurrence Matrix</a:t>
            </a:r>
            <a:r>
              <a:rPr lang="ko-KR" altLang="en-US"/>
              <a:t>를 구합니다</a:t>
            </a:r>
            <a:r>
              <a:rPr lang="en-US" altLang="ko-KR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/>
              <a:t>논문식</a:t>
            </a:r>
            <a:r>
              <a:rPr lang="en-US" altLang="ko-KR"/>
              <a:t>(3)</a:t>
            </a:r>
            <a:r>
              <a:rPr lang="ko-KR" altLang="en-US"/>
              <a:t>에서는 </a:t>
            </a:r>
            <a:r>
              <a:rPr lang="en-US" altLang="ko-KR"/>
              <a:t>ϕ^i⊗ϕ^iT\hat{\phi}_i \otimes \hat{\phi}_i^Tϕ^​i​⊗ϕ^​iT​</a:t>
            </a:r>
            <a:r>
              <a:rPr lang="ko-KR" altLang="en-US"/>
              <a:t>로 표기했지만</a:t>
            </a:r>
            <a:r>
              <a:rPr lang="en-US" altLang="ko-KR"/>
              <a:t>, </a:t>
            </a:r>
            <a:r>
              <a:rPr lang="ko-KR" altLang="en-US"/>
              <a:t>맥락상 “</a:t>
            </a:r>
            <a:r>
              <a:rPr lang="en-US" altLang="ko-KR"/>
              <a:t>ϕ^i⊗ϕ^iT\hat{\phi}_i \otimes \hat{\phi}_i^Tϕ^​i​⊗ϕ^​iT​”</a:t>
            </a:r>
            <a:r>
              <a:rPr lang="ko-KR" altLang="en-US"/>
              <a:t>가 실제로는 </a:t>
            </a:r>
            <a:r>
              <a:rPr lang="en-US" altLang="ko-KR"/>
              <a:t>ϕ^i\hat{\phi}_iϕ^​i​ (</a:t>
            </a:r>
            <a:r>
              <a:rPr lang="ko-KR" altLang="en-US"/>
              <a:t>크기 </a:t>
            </a:r>
            <a:r>
              <a:rPr lang="en-US" altLang="ko-KR"/>
              <a:t>H×KH \times KH×K)</a:t>
            </a:r>
            <a:r>
              <a:rPr lang="ko-KR" altLang="en-US"/>
              <a:t>를 </a:t>
            </a:r>
            <a:r>
              <a:rPr lang="ko-KR" altLang="en-US" b="1"/>
              <a:t>특정 축으로 연산</a:t>
            </a:r>
            <a:r>
              <a:rPr lang="ko-KR" altLang="en-US"/>
              <a:t>하여 </a:t>
            </a:r>
            <a:r>
              <a:rPr lang="en-US" altLang="ko-KR"/>
              <a:t>K×KK \times KK×K</a:t>
            </a:r>
            <a:r>
              <a:rPr lang="ko-KR" altLang="en-US"/>
              <a:t>를 얻는 식으로 해석될 수 있음</a:t>
            </a:r>
            <a:r>
              <a:rPr lang="en-US" altLang="ko-KR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임베딩 벡터 간 “공동 등장”을 나타내는 고차원 통계량을 만들겠다는 의미입니다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/>
              <a:t>Power Normalization (P N)</a:t>
            </a:r>
            <a:endParaRPr lang="ko-KR" altLang="en-US"/>
          </a:p>
          <a:p>
            <a:pPr>
              <a:buFont typeface="+mj-lt"/>
              <a:buAutoNum type="arabicPeriod"/>
            </a:pPr>
            <a:r>
              <a:rPr lang="en-US" altLang="ko-KR"/>
              <a:t>ψi  =  P N(ϕ^i⊗ϕ^iT,  σ) \psi_i \;=\; \text{P N}\Bigl(\hat{\phi}_i \otimes \hat{\phi}_i^T,\; \sigma\Bigr)ψi​=P N(ϕ^​i​⊗ϕ^​iT​,σ)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/>
              <a:t>ψi\psi_iψi​</a:t>
            </a:r>
            <a:r>
              <a:rPr lang="ko-KR" altLang="en-US"/>
              <a:t>는 최종 “</a:t>
            </a:r>
            <a:r>
              <a:rPr lang="en-US" altLang="ko-KR"/>
              <a:t>Co-occurrence Feature”</a:t>
            </a:r>
            <a:r>
              <a:rPr lang="ko-KR" altLang="en-US"/>
              <a:t>가 됨</a:t>
            </a:r>
            <a:r>
              <a:rPr lang="en-US" altLang="ko-KR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/>
              <a:t>P N(X;σ)=1−e−σX1+e−σX=tanh⁡(2σX)\text{P N}(X; \sigma) = \frac{1 - e^{-\sigma X}}{1 + e^{-\sigma X}} = \tanh(2\sigma X)P N(X;σ)=1+e−σX1−e−σX​=tanh(2σX).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/>
              <a:t>이는 행렬의 각 성분에 대해 </a:t>
            </a:r>
            <a:r>
              <a:rPr lang="en-US" altLang="ko-KR"/>
              <a:t>tanh⁡\tanhtanh </a:t>
            </a:r>
            <a:r>
              <a:rPr lang="ko-KR" altLang="en-US"/>
              <a:t>형태의 정규화를 적용함으로써</a:t>
            </a:r>
            <a:r>
              <a:rPr lang="en-US" altLang="ko-KR"/>
              <a:t>,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/>
              <a:t>높은 값</a:t>
            </a:r>
            <a:r>
              <a:rPr lang="en-US" altLang="ko-KR"/>
              <a:t>/</a:t>
            </a:r>
            <a:r>
              <a:rPr lang="ko-KR" altLang="en-US"/>
              <a:t>낮은 값을 고르게 분포시키고</a:t>
            </a:r>
            <a:r>
              <a:rPr lang="en-US" altLang="ko-KR"/>
              <a:t>,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/>
              <a:t>특이값이 지나치게 큰 성분을 완화시키는 역할을 합니다</a:t>
            </a:r>
            <a:r>
              <a:rPr lang="en-US" altLang="ko-KR"/>
              <a:t>.</a:t>
            </a:r>
          </a:p>
          <a:p>
            <a:r>
              <a:rPr lang="en-US" altLang="ko-KR" b="1"/>
              <a:t>(D) </a:t>
            </a:r>
            <a:r>
              <a:rPr lang="ko-KR" altLang="en-US" b="1"/>
              <a:t>분류</a:t>
            </a:r>
            <a:r>
              <a:rPr lang="en-US" altLang="ko-KR" b="1"/>
              <a:t>(Classifier Head)</a:t>
            </a:r>
          </a:p>
          <a:p>
            <a:pPr>
              <a:buFont typeface="+mj-lt"/>
              <a:buAutoNum type="arabicPeriod"/>
            </a:pPr>
            <a:r>
              <a:rPr lang="en-US" altLang="ko-KR" b="1"/>
              <a:t>ψi\psi_iψi​</a:t>
            </a:r>
            <a:r>
              <a:rPr lang="ko-KR" altLang="en-US" b="1"/>
              <a:t>를 분류기에 입력</a:t>
            </a:r>
            <a:endParaRPr lang="ko-KR" altLang="en-US"/>
          </a:p>
          <a:p>
            <a:pPr marL="742950" lvl="1" indent="-285750">
              <a:buFont typeface="+mj-lt"/>
              <a:buAutoNum type="arabicPeriod"/>
            </a:pPr>
            <a:r>
              <a:rPr lang="ko-KR" altLang="en-US"/>
              <a:t>이렇게 얻은 </a:t>
            </a:r>
            <a:r>
              <a:rPr lang="en-US" altLang="ko-KR"/>
              <a:t>ψi∈RK×K\psi_i \in \mathbb{R}^{K \times K}ψi​∈RK×K </a:t>
            </a:r>
            <a:r>
              <a:rPr lang="ko-KR" altLang="en-US"/>
              <a:t>또는 </a:t>
            </a:r>
            <a:r>
              <a:rPr lang="en-US" altLang="ko-KR"/>
              <a:t>Flatten(RK2\mathbb{R}^{K^2}RK2) </a:t>
            </a:r>
            <a:r>
              <a:rPr lang="ko-KR" altLang="en-US"/>
              <a:t>형태를 </a:t>
            </a:r>
            <a:r>
              <a:rPr lang="en-US" altLang="ko-KR"/>
              <a:t>MLP </a:t>
            </a:r>
            <a:r>
              <a:rPr lang="ko-KR" altLang="en-US"/>
              <a:t>등으로 받아서 **최종 예측 </a:t>
            </a:r>
            <a:r>
              <a:rPr lang="en-US" altLang="ko-KR"/>
              <a:t>y~i\tilde{y}_iy~​i​**</a:t>
            </a:r>
            <a:r>
              <a:rPr lang="ko-KR" altLang="en-US"/>
              <a:t>를 계산합니다</a:t>
            </a:r>
            <a:r>
              <a:rPr lang="en-US" altLang="ko-KR"/>
              <a:t>.</a:t>
            </a:r>
          </a:p>
          <a:p>
            <a:pPr>
              <a:buFont typeface="+mj-lt"/>
              <a:buAutoNum type="arabicPeriod"/>
            </a:pPr>
            <a:r>
              <a:rPr lang="en-US" altLang="ko-KR" b="1"/>
              <a:t>CrossEntropy Loss</a:t>
            </a:r>
            <a:r>
              <a:rPr lang="ko-KR" altLang="en-US"/>
              <a:t> </a:t>
            </a:r>
            <a:r>
              <a:rPr lang="en-US" altLang="ko-KR"/>
              <a:t>min⁡θg  L  =  −∑i  yi log⁡y~i \min_{\theta_g} \; \mathcal{L} \;=\; - \sum_i \; y_i \,\log \tilde{y}_iθg​min​L=−i∑​yi​logy~​i​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/>
              <a:t>분류기의 파라미터 </a:t>
            </a:r>
            <a:r>
              <a:rPr lang="en-US" altLang="ko-KR"/>
              <a:t>θg\theta_gθg​</a:t>
            </a:r>
            <a:r>
              <a:rPr lang="ko-KR" altLang="en-US"/>
              <a:t>를 업데이트합니다</a:t>
            </a:r>
            <a:r>
              <a:rPr lang="en-US" altLang="ko-KR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/>
              <a:t>LLM(</a:t>
            </a:r>
            <a:r>
              <a:rPr lang="ko-KR" altLang="en-US"/>
              <a:t>예</a:t>
            </a:r>
            <a:r>
              <a:rPr lang="en-US" altLang="ko-KR"/>
              <a:t>: LLaMA2) </a:t>
            </a:r>
            <a:r>
              <a:rPr lang="ko-KR" altLang="en-US"/>
              <a:t>자체는 </a:t>
            </a:r>
            <a:r>
              <a:rPr lang="ko-KR" altLang="en-US" b="1"/>
              <a:t>동결</a:t>
            </a:r>
            <a:r>
              <a:rPr lang="en-US" altLang="ko-KR" b="1"/>
              <a:t>(frozen)</a:t>
            </a:r>
            <a:r>
              <a:rPr lang="ko-KR" altLang="en-US"/>
              <a:t> 상태이므로 학습되지 않고</a:t>
            </a:r>
            <a:r>
              <a:rPr lang="en-US" altLang="ko-KR"/>
              <a:t>, </a:t>
            </a:r>
            <a:r>
              <a:rPr lang="ko-KR" altLang="en-US"/>
              <a:t>분류기만 학습하는 구조입니다</a:t>
            </a:r>
            <a:r>
              <a:rPr lang="en-US" altLang="ko-KR"/>
              <a:t>.</a:t>
            </a:r>
          </a:p>
          <a:p>
            <a:r>
              <a:rPr lang="en-US" altLang="ko-KR" b="1"/>
              <a:t>3. </a:t>
            </a:r>
            <a:r>
              <a:rPr lang="ko-KR" altLang="en-US" b="1"/>
              <a:t>정리</a:t>
            </a:r>
            <a:r>
              <a:rPr lang="en-US" altLang="ko-KR" b="1"/>
              <a:t>: Co-occurrence Pooling</a:t>
            </a:r>
            <a:r>
              <a:rPr lang="ko-KR" altLang="en-US" b="1"/>
              <a:t>이 제공하는 장점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단순 </a:t>
            </a:r>
            <a:r>
              <a:rPr lang="en-US" altLang="ko-KR"/>
              <a:t>Concat, Avg, Max</a:t>
            </a:r>
            <a:r>
              <a:rPr lang="ko-KR" altLang="en-US"/>
              <a:t>보다 </a:t>
            </a:r>
            <a:r>
              <a:rPr lang="ko-KR" altLang="en-US" b="1"/>
              <a:t>벡터 간 상호작용</a:t>
            </a:r>
            <a:r>
              <a:rPr lang="en-US" altLang="ko-KR" b="1"/>
              <a:t>(Inner Product, Outer Product </a:t>
            </a:r>
            <a:r>
              <a:rPr lang="ko-KR" altLang="en-US" b="1"/>
              <a:t>등</a:t>
            </a:r>
            <a:r>
              <a:rPr lang="en-US" altLang="ko-KR" b="1"/>
              <a:t>)</a:t>
            </a:r>
            <a:r>
              <a:rPr lang="ko-KR" altLang="en-US" b="1"/>
              <a:t>을 더 풍부하게 포착</a:t>
            </a:r>
            <a:r>
              <a:rPr lang="ko-KR" altLang="en-US"/>
              <a:t>함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Co-occurrence </a:t>
            </a:r>
            <a:r>
              <a:rPr lang="ko-KR" altLang="en-US"/>
              <a:t>행렬을 이용해 임베딩들 사이의 **고차원적인 관계</a:t>
            </a:r>
            <a:r>
              <a:rPr lang="en-US" altLang="ko-KR"/>
              <a:t>(2</a:t>
            </a:r>
            <a:r>
              <a:rPr lang="ko-KR" altLang="en-US"/>
              <a:t>차 상호작용</a:t>
            </a:r>
            <a:r>
              <a:rPr lang="en-US" altLang="ko-KR"/>
              <a:t>)**</a:t>
            </a:r>
            <a:r>
              <a:rPr lang="ko-KR" altLang="en-US"/>
              <a:t>를 담음으로써 분류기 성능 향상을 기대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다만</a:t>
            </a:r>
            <a:r>
              <a:rPr lang="en-US" altLang="ko-KR"/>
              <a:t>, K×KK \times KK×K </a:t>
            </a:r>
            <a:r>
              <a:rPr lang="ko-KR" altLang="en-US"/>
              <a:t>크기 혹은 </a:t>
            </a:r>
            <a:r>
              <a:rPr lang="en-US" altLang="ko-KR"/>
              <a:t>Flatten </a:t>
            </a:r>
            <a:r>
              <a:rPr lang="ko-KR" altLang="en-US"/>
              <a:t>시 </a:t>
            </a:r>
            <a:r>
              <a:rPr lang="en-US" altLang="ko-KR"/>
              <a:t>K2K^2K2 </a:t>
            </a:r>
            <a:r>
              <a:rPr lang="ko-KR" altLang="en-US"/>
              <a:t>차원이므로 </a:t>
            </a:r>
            <a:r>
              <a:rPr lang="ko-KR" altLang="en-US" b="1"/>
              <a:t>매개변수가 매우 커질 수 있어</a:t>
            </a:r>
            <a:r>
              <a:rPr lang="ko-KR" altLang="en-US"/>
              <a:t> 추가 정규화나 차원 축소</a:t>
            </a:r>
            <a:r>
              <a:rPr lang="en-US" altLang="ko-KR"/>
              <a:t>(Linear Layer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를 병행할 수 있음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334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0A87870E-C92F-B825-D4DF-184950E20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BCA13696-9EDE-C1C2-AB4F-25679FB8B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5631F1C2-9CCF-F978-D92A-02607F089B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/>
              <a:t>LLMEmbed</a:t>
            </a:r>
            <a:r>
              <a:rPr lang="ko-KR" altLang="en-US"/>
              <a:t>는 </a:t>
            </a:r>
            <a:r>
              <a:rPr lang="en-US" altLang="ko-KR"/>
              <a:t>LLaMA2-7B </a:t>
            </a:r>
            <a:r>
              <a:rPr lang="ko-KR" altLang="en-US"/>
              <a:t>모델만으로도 </a:t>
            </a:r>
            <a:r>
              <a:rPr lang="en-US" altLang="ko-KR" b="1"/>
              <a:t>Prompt </a:t>
            </a:r>
            <a:r>
              <a:rPr lang="ko-KR" altLang="en-US" b="1"/>
              <a:t>기반 기법</a:t>
            </a:r>
            <a:r>
              <a:rPr lang="en-US" altLang="ko-KR" b="1"/>
              <a:t>(CARP)</a:t>
            </a:r>
            <a:r>
              <a:rPr lang="ko-KR" altLang="en-US" b="1"/>
              <a:t>을 크게 상회하거나 비슷한 수준의 정확도</a:t>
            </a:r>
            <a:r>
              <a:rPr lang="ko-KR" altLang="en-US"/>
              <a:t>를 달성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/>
              <a:t>GPT-3(175B)</a:t>
            </a:r>
            <a:r>
              <a:rPr lang="ko-KR" altLang="en-US"/>
              <a:t>처럼 초대형 모델을 쓴 </a:t>
            </a:r>
            <a:r>
              <a:rPr lang="en-US" altLang="ko-KR"/>
              <a:t>CARP</a:t>
            </a:r>
            <a:r>
              <a:rPr lang="ko-KR" altLang="en-US"/>
              <a:t>와도 일부 과제에서는 비슷한 성능</a:t>
            </a:r>
            <a:r>
              <a:rPr lang="en-US" altLang="ko-KR"/>
              <a:t>(</a:t>
            </a:r>
            <a:r>
              <a:rPr lang="ko-KR" altLang="en-US"/>
              <a:t>또는 근접 성능</a:t>
            </a:r>
            <a:r>
              <a:rPr lang="en-US" altLang="ko-KR"/>
              <a:t>)</a:t>
            </a:r>
            <a:r>
              <a:rPr lang="ko-KR" altLang="en-US"/>
              <a:t>을 보임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/>
              <a:t>동시에 연산량</a:t>
            </a:r>
            <a:r>
              <a:rPr lang="en-US" altLang="ko-KR"/>
              <a:t>·</a:t>
            </a:r>
            <a:r>
              <a:rPr lang="ko-KR" altLang="en-US"/>
              <a:t>추론 시간</a:t>
            </a:r>
            <a:r>
              <a:rPr lang="en-US" altLang="ko-KR"/>
              <a:t>·</a:t>
            </a:r>
            <a:r>
              <a:rPr lang="ko-KR" altLang="en-US"/>
              <a:t>전력 소모 등이 대폭 감소</a:t>
            </a:r>
            <a:r>
              <a:rPr lang="en-US" altLang="ko-KR"/>
              <a:t>(</a:t>
            </a:r>
            <a:r>
              <a:rPr lang="ko-KR" altLang="en-US"/>
              <a:t>약 </a:t>
            </a:r>
            <a:r>
              <a:rPr lang="en-US" altLang="ko-KR"/>
              <a:t>1~4% </a:t>
            </a:r>
            <a:r>
              <a:rPr lang="ko-KR" altLang="en-US"/>
              <a:t>수준</a:t>
            </a:r>
            <a:r>
              <a:rPr lang="en-US" altLang="ko-KR"/>
              <a:t>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/>
              <a:t>즉</a:t>
            </a:r>
            <a:r>
              <a:rPr lang="en-US" altLang="ko-KR"/>
              <a:t>, “</a:t>
            </a:r>
            <a:r>
              <a:rPr lang="ko-KR" altLang="en-US"/>
              <a:t>라이트웨이트 </a:t>
            </a:r>
            <a:r>
              <a:rPr lang="en-US" altLang="ko-KR"/>
              <a:t>LLM”</a:t>
            </a:r>
            <a:r>
              <a:rPr lang="ko-KR" altLang="en-US"/>
              <a:t>도 임베딩 추출을 잘만 활용하면 적은 비용으로 높은 성능을 낼 수 있음을 보임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9976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3FCC1F78-9A89-E15C-46F7-224F86856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13E48E07-9060-256C-330E-0FE965A43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413E4BA4-CCEE-548F-1FE9-65E7C27F68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3503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316B697D-7C93-E9EA-ED50-5C50112A0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15FB12F4-70EF-8857-50C6-77EDD31E3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47CA0D30-7637-ED05-2538-B57D42AE47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/>
              <a:t>Prompt </a:t>
            </a:r>
            <a:r>
              <a:rPr lang="ko-KR" altLang="en-US"/>
              <a:t>기반 방식</a:t>
            </a:r>
            <a:r>
              <a:rPr lang="en-US" altLang="ko-KR"/>
              <a:t>(CARP)</a:t>
            </a:r>
            <a:r>
              <a:rPr lang="ko-KR" altLang="en-US"/>
              <a:t>의 경우</a:t>
            </a:r>
            <a:r>
              <a:rPr lang="en-US" altLang="ko-KR"/>
              <a:t>, </a:t>
            </a:r>
            <a:r>
              <a:rPr lang="ko-KR" altLang="en-US"/>
              <a:t>문항 하나하나에 대해 긴 </a:t>
            </a:r>
            <a:r>
              <a:rPr lang="en-US" altLang="ko-KR"/>
              <a:t>Prompt</a:t>
            </a:r>
            <a:r>
              <a:rPr lang="ko-KR" altLang="en-US"/>
              <a:t>를 작성하고</a:t>
            </a:r>
            <a:r>
              <a:rPr lang="en-US" altLang="ko-KR"/>
              <a:t>, LLM</a:t>
            </a:r>
            <a:r>
              <a:rPr lang="ko-KR" altLang="en-US"/>
              <a:t>이 생성 과정에 참여해야 해서 시간이 많이 걸림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/>
              <a:t>반면 </a:t>
            </a:r>
            <a:r>
              <a:rPr lang="en-US" altLang="ko-KR"/>
              <a:t>LLMEmbed</a:t>
            </a:r>
            <a:r>
              <a:rPr lang="ko-KR" altLang="en-US"/>
              <a:t>는 텍스트 임베딩을 추출하고</a:t>
            </a:r>
            <a:r>
              <a:rPr lang="en-US" altLang="ko-KR"/>
              <a:t>(</a:t>
            </a:r>
            <a:r>
              <a:rPr lang="ko-KR" altLang="en-US"/>
              <a:t>배치 병렬 처리</a:t>
            </a:r>
            <a:r>
              <a:rPr lang="en-US" altLang="ko-KR"/>
              <a:t>), </a:t>
            </a:r>
            <a:r>
              <a:rPr lang="ko-KR" altLang="en-US"/>
              <a:t>간단한 분류 모델만 학습</a:t>
            </a:r>
            <a:r>
              <a:rPr lang="en-US" altLang="ko-KR"/>
              <a:t>·</a:t>
            </a:r>
            <a:r>
              <a:rPr lang="ko-KR" altLang="en-US"/>
              <a:t>추론하면 되므로 훨씬 빠름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/>
              <a:t>GPT-3 API</a:t>
            </a:r>
            <a:r>
              <a:rPr lang="ko-KR" altLang="en-US"/>
              <a:t>를 사용한 </a:t>
            </a:r>
            <a:r>
              <a:rPr lang="en-US" altLang="ko-KR"/>
              <a:t>Prompt </a:t>
            </a:r>
            <a:r>
              <a:rPr lang="ko-KR" altLang="en-US"/>
              <a:t>접근</a:t>
            </a:r>
            <a:r>
              <a:rPr lang="en-US" altLang="ko-KR"/>
              <a:t>(CARP) </a:t>
            </a:r>
            <a:r>
              <a:rPr lang="ko-KR" altLang="en-US"/>
              <a:t>대비</a:t>
            </a:r>
            <a:r>
              <a:rPr lang="en-US" altLang="ko-KR"/>
              <a:t>, LLMEmbed</a:t>
            </a:r>
            <a:r>
              <a:rPr lang="ko-KR" altLang="en-US"/>
              <a:t>를 로컬에서 실행하면 전력 사용량이 매우 낮고</a:t>
            </a:r>
            <a:r>
              <a:rPr lang="en-US" altLang="ko-KR"/>
              <a:t>, </a:t>
            </a:r>
            <a:r>
              <a:rPr lang="ko-KR" altLang="en-US"/>
              <a:t>토큰 비용도 없음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/>
              <a:t>논문 기준으로 </a:t>
            </a:r>
            <a:r>
              <a:rPr lang="en-US" altLang="ko-KR"/>
              <a:t>5</a:t>
            </a:r>
            <a:r>
              <a:rPr lang="ko-KR" altLang="en-US"/>
              <a:t>개 벤치마크에서 전력 소비량이 </a:t>
            </a:r>
            <a:r>
              <a:rPr lang="en-US" altLang="ko-KR"/>
              <a:t>Prompt </a:t>
            </a:r>
            <a:r>
              <a:rPr lang="ko-KR" altLang="en-US"/>
              <a:t>대비 </a:t>
            </a:r>
            <a:r>
              <a:rPr lang="en-US" altLang="ko-KR"/>
              <a:t>0.5~5% </a:t>
            </a:r>
            <a:r>
              <a:rPr lang="ko-KR" altLang="en-US"/>
              <a:t>수준에 불과하다고 보고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95872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CDD6B683-778D-7B0C-BB9B-147110DB4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4910EEC6-C31E-3E98-1864-961E81F4F6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B333C9BD-AEB8-7E6A-D2C5-F6037FD01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결론</a:t>
            </a:r>
            <a:endParaRPr lang="en-US" altLang="ko-KR" b="1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경량 </a:t>
            </a:r>
            <a:r>
              <a:rPr lang="en-US" altLang="ko-KR"/>
              <a:t>LLM(LLaMA2-7B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en-US" altLang="ko-KR"/>
              <a:t>GPT-3</a:t>
            </a:r>
            <a:r>
              <a:rPr lang="ko-KR" altLang="en-US"/>
              <a:t>처럼 거대한 모델보다 </a:t>
            </a:r>
            <a:r>
              <a:rPr lang="en-US" altLang="ko-KR"/>
              <a:t>Emergent Ability</a:t>
            </a:r>
            <a:r>
              <a:rPr lang="ko-KR" altLang="en-US"/>
              <a:t>는 떨어질 수 있지만</a:t>
            </a:r>
            <a:r>
              <a:rPr lang="en-US" altLang="ko-KR"/>
              <a:t>, </a:t>
            </a:r>
            <a:r>
              <a:rPr lang="ko-KR" altLang="en-US" b="1"/>
              <a:t>텍스트 임베딩 자체의 품질은 매우 우수</a:t>
            </a:r>
            <a:r>
              <a:rPr lang="ko-KR" altLang="en-US"/>
              <a:t>하다는 점을 실험으로 확인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이 임베딩을 다른 모델</a:t>
            </a:r>
            <a:r>
              <a:rPr lang="en-US" altLang="ko-KR"/>
              <a:t>(BERT, RoBERTa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과 결합</a:t>
            </a:r>
            <a:r>
              <a:rPr lang="en-US" altLang="ko-KR"/>
              <a:t>·</a:t>
            </a:r>
            <a:r>
              <a:rPr lang="ko-KR" altLang="en-US"/>
              <a:t>병합하여 분류기로 학습하면</a:t>
            </a:r>
            <a:r>
              <a:rPr lang="en-US" altLang="ko-KR"/>
              <a:t>, </a:t>
            </a:r>
            <a:r>
              <a:rPr lang="ko-KR" altLang="en-US" b="1"/>
              <a:t>성능과 효율을 모두 잡는</a:t>
            </a:r>
            <a:r>
              <a:rPr lang="ko-KR" altLang="en-US"/>
              <a:t> 새로운 접근 방식을 제안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Prompt </a:t>
            </a:r>
            <a:r>
              <a:rPr lang="ko-KR" altLang="en-US"/>
              <a:t>엔지니어링</a:t>
            </a:r>
            <a:r>
              <a:rPr lang="en-US" altLang="ko-KR"/>
              <a:t>(</a:t>
            </a:r>
            <a:r>
              <a:rPr lang="ko-KR" altLang="en-US"/>
              <a:t>복잡한 </a:t>
            </a:r>
            <a:r>
              <a:rPr lang="en-US" altLang="ko-KR"/>
              <a:t>Reasoning Prompt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이 필요 없고</a:t>
            </a:r>
            <a:r>
              <a:rPr lang="en-US" altLang="ko-KR"/>
              <a:t>, </a:t>
            </a:r>
            <a:r>
              <a:rPr lang="ko-KR" altLang="en-US"/>
              <a:t>전력 및 시간을 크게 절약하면서도 정확도가 높다는 점에서 활용 가치가 높음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한계 및 향후 과제</a:t>
            </a:r>
            <a:endParaRPr lang="en-US" altLang="ko-KR" b="1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긴 문서</a:t>
            </a:r>
            <a:r>
              <a:rPr lang="en-US" altLang="ko-KR"/>
              <a:t>(Long-text) </a:t>
            </a:r>
            <a:r>
              <a:rPr lang="ko-KR" altLang="en-US"/>
              <a:t>분류나</a:t>
            </a:r>
            <a:r>
              <a:rPr lang="en-US" altLang="ko-KR"/>
              <a:t>, </a:t>
            </a:r>
            <a:r>
              <a:rPr lang="ko-KR" altLang="en-US"/>
              <a:t>다른 </a:t>
            </a:r>
            <a:r>
              <a:rPr lang="en-US" altLang="ko-KR"/>
              <a:t>NLP </a:t>
            </a:r>
            <a:r>
              <a:rPr lang="ko-KR" altLang="en-US"/>
              <a:t>작업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요약</a:t>
            </a:r>
            <a:r>
              <a:rPr lang="en-US" altLang="ko-KR"/>
              <a:t>, </a:t>
            </a:r>
            <a:r>
              <a:rPr lang="ko-KR" altLang="en-US"/>
              <a:t>질의응답</a:t>
            </a:r>
            <a:r>
              <a:rPr lang="en-US" altLang="ko-KR"/>
              <a:t>, </a:t>
            </a:r>
            <a:r>
              <a:rPr lang="ko-KR" altLang="en-US"/>
              <a:t>추론 등</a:t>
            </a:r>
            <a:r>
              <a:rPr lang="en-US" altLang="ko-KR"/>
              <a:t>)</a:t>
            </a:r>
            <a:r>
              <a:rPr lang="ko-KR" altLang="en-US"/>
              <a:t>으로 확장할 때는 라이트웨이트 </a:t>
            </a:r>
            <a:r>
              <a:rPr lang="en-US" altLang="ko-KR"/>
              <a:t>LLM</a:t>
            </a:r>
            <a:r>
              <a:rPr lang="ko-KR" altLang="en-US"/>
              <a:t>의 한계가 남아있음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Prompt </a:t>
            </a:r>
            <a:r>
              <a:rPr lang="ko-KR" altLang="en-US"/>
              <a:t>방법 대비 ‘모델이 어떻게 결론을 냈는지</a:t>
            </a:r>
            <a:r>
              <a:rPr lang="en-US" altLang="ko-KR"/>
              <a:t>(Explainability)’</a:t>
            </a:r>
            <a:r>
              <a:rPr lang="ko-KR" altLang="en-US"/>
              <a:t>를 드러내기 어려울 수 있음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이를 보완하기 위해 </a:t>
            </a:r>
            <a:r>
              <a:rPr lang="en-US" altLang="ko-KR"/>
              <a:t>Chain-of-Thought </a:t>
            </a:r>
            <a:r>
              <a:rPr lang="ko-KR" altLang="en-US"/>
              <a:t>등을 임베딩 분석에 접목하는 후속 연구를 고려 중이라고 함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7718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81F454B5-8BEC-EFC0-A302-27605D9D3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F5FA0E37-27AB-D751-90FF-F5EA903C0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7B87274F-F145-DFA3-1526-7BE42ED9A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/>
              <a:t>내용 생성</a:t>
            </a:r>
            <a:r>
              <a:rPr lang="en-US" altLang="ko-KR"/>
              <a:t>(generation) </a:t>
            </a:r>
            <a:r>
              <a:rPr lang="ko-KR" altLang="en-US"/>
              <a:t>기능이 아니라 표현 학습 능력 </a:t>
            </a:r>
            <a:r>
              <a:rPr lang="en-US" altLang="ko-KR"/>
              <a:t>-&gt; </a:t>
            </a:r>
            <a:r>
              <a:rPr lang="ko-KR" altLang="en-US"/>
              <a:t>문장을 벡터로 바꾸는 일에 집중</a:t>
            </a:r>
            <a:r>
              <a:rPr lang="en-US" altLang="ko-KR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4640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f36bc343d6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f36bc343d6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F674AFA1-EE34-A364-A3CA-06F267C8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8477CFFD-B3E6-E64A-6D66-2B7E50E908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AB823346-A852-DA55-D75D-3760774F1B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534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F3482CE5-B737-3E1E-3397-7783E0D99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6186124D-3361-1A88-CB5B-BC8FB6BDE1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C42A5351-94E6-2FF3-E152-1740FFA1C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24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F5097607-4FAC-D18D-44FB-FCC5D79D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C3D8D902-712E-CBDC-6DFD-85F3449A6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B6B96BB9-D327-A1DE-65AE-EE3B99912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65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2775EF9C-D081-21EB-F302-302DB8FA5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7FBFE91D-B694-2C60-056F-7FE8FFDC2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26EBC365-216D-22D5-3E2E-D5835D2379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GPT-3</a:t>
            </a:r>
            <a:r>
              <a:rPr lang="ko-KR" altLang="en-US"/>
              <a:t>와 같은 대규모 언어 모델</a:t>
            </a:r>
            <a:r>
              <a:rPr lang="en-US" altLang="ko-KR"/>
              <a:t>(LLM, Large Language Model)</a:t>
            </a:r>
            <a:r>
              <a:rPr lang="ko-KR" altLang="en-US"/>
              <a:t>은 </a:t>
            </a:r>
            <a:r>
              <a:rPr lang="en-US" altLang="ko-KR"/>
              <a:t>NLP </a:t>
            </a:r>
            <a:r>
              <a:rPr lang="ko-KR" altLang="en-US"/>
              <a:t>분야에서 큰 혁신을 이루었습니다</a:t>
            </a:r>
            <a:r>
              <a:rPr lang="en-US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 이유는 </a:t>
            </a:r>
            <a:r>
              <a:rPr lang="ko-KR" altLang="en-US" b="1"/>
              <a:t>대규모 데이터와 파라미터</a:t>
            </a:r>
            <a:r>
              <a:rPr lang="ko-KR" altLang="en-US"/>
              <a:t>를 활용한 학습을 통해</a:t>
            </a:r>
            <a:r>
              <a:rPr lang="en-US" altLang="ko-KR"/>
              <a:t>, </a:t>
            </a:r>
            <a:r>
              <a:rPr lang="ko-KR" altLang="en-US"/>
              <a:t>특정 작업에 특화된 훈련 없이도 다양한 언어 작업에서 뛰어난 성능을 발휘할 수 있기 때문입니다</a:t>
            </a:r>
            <a:r>
              <a:rPr lang="en-US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특히</a:t>
            </a:r>
            <a:r>
              <a:rPr lang="en-US" altLang="ko-KR"/>
              <a:t>, GPT-3</a:t>
            </a:r>
            <a:r>
              <a:rPr lang="ko-KR" altLang="en-US"/>
              <a:t>는 인간의 질문에 답하거나</a:t>
            </a:r>
            <a:r>
              <a:rPr lang="en-US" altLang="ko-KR"/>
              <a:t>, </a:t>
            </a:r>
            <a:r>
              <a:rPr lang="ko-KR" altLang="en-US"/>
              <a:t>글을 쓰고</a:t>
            </a:r>
            <a:r>
              <a:rPr lang="en-US" altLang="ko-KR"/>
              <a:t>, </a:t>
            </a:r>
            <a:r>
              <a:rPr lang="ko-KR" altLang="en-US"/>
              <a:t>번역하거나 요약하는 등 </a:t>
            </a:r>
            <a:r>
              <a:rPr lang="ko-KR" altLang="en-US" b="1"/>
              <a:t>범용적인 언어 이해 및 생성 능력</a:t>
            </a:r>
            <a:r>
              <a:rPr lang="ko-KR" altLang="en-US"/>
              <a:t>을 선보였습니다</a:t>
            </a:r>
            <a:r>
              <a:rPr lang="en-US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이는 </a:t>
            </a:r>
            <a:r>
              <a:rPr lang="en-US" altLang="ko-KR"/>
              <a:t>LLM</a:t>
            </a:r>
            <a:r>
              <a:rPr lang="ko-KR" altLang="en-US"/>
              <a:t>이 단순히 정형화된 데이터를 처리하는 기존 모델과 달리 </a:t>
            </a:r>
            <a:r>
              <a:rPr lang="ko-KR" altLang="en-US" b="1"/>
              <a:t>문맥 이해와 추론 능력</a:t>
            </a:r>
            <a:r>
              <a:rPr lang="ko-KR" altLang="en-US"/>
              <a:t>을 겸비했음을 보여줍니다</a:t>
            </a:r>
            <a:r>
              <a:rPr lang="en-US" altLang="ko-KR"/>
              <a:t>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1880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0B8AD1A4-5D10-315B-D6A9-470D2AA5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>
            <a:extLst>
              <a:ext uri="{FF2B5EF4-FFF2-40B4-BE49-F238E27FC236}">
                <a16:creationId xmlns:a16="http://schemas.microsoft.com/office/drawing/2014/main" id="{15E10C9D-C334-CC1A-5D06-EF09B93B6A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>
            <a:extLst>
              <a:ext uri="{FF2B5EF4-FFF2-40B4-BE49-F238E27FC236}">
                <a16:creationId xmlns:a16="http://schemas.microsoft.com/office/drawing/2014/main" id="{1F7DC454-E372-107B-10C3-7D43B467C6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이러한 능력은 주로 </a:t>
            </a:r>
            <a:r>
              <a:rPr lang="en-US" altLang="ko-KR"/>
              <a:t>Zero-shot, One-shot, Few-shot </a:t>
            </a:r>
            <a:r>
              <a:rPr lang="ko-KR" altLang="en-US"/>
              <a:t>학습의 방식으로 실현되며</a:t>
            </a:r>
            <a:r>
              <a:rPr lang="en-US" altLang="ko-KR"/>
              <a:t>, </a:t>
            </a:r>
            <a:r>
              <a:rPr lang="ko-KR" altLang="en-US"/>
              <a:t>이는 다음과 같이 정의됩니다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r>
              <a:rPr lang="en-US" altLang="ko-KR" b="1"/>
              <a:t>Zero-shot Learning</a:t>
            </a:r>
            <a:r>
              <a:rPr lang="en-US" altLang="ko-KR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모델이 </a:t>
            </a:r>
            <a:r>
              <a:rPr lang="ko-KR" altLang="en-US" b="1"/>
              <a:t>사전 훈련 없이</a:t>
            </a:r>
            <a:r>
              <a:rPr lang="ko-KR" altLang="en-US"/>
              <a:t> 문제를 해결하는 방식입니다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대규모 사전 훈련된 모델을 통해</a:t>
            </a:r>
            <a:r>
              <a:rPr lang="en-US" altLang="ko-KR"/>
              <a:t> ＂GPT-3</a:t>
            </a:r>
            <a:r>
              <a:rPr lang="ko-KR" altLang="en-US"/>
              <a:t>에게 처음 본 언어를 번역하게 요청했을 때</a:t>
            </a:r>
            <a:r>
              <a:rPr lang="en-US" altLang="ko-KR"/>
              <a:t>, </a:t>
            </a:r>
            <a:r>
              <a:rPr lang="ko-KR" altLang="en-US"/>
              <a:t>훈련된 데이터 없이도 번역 가능성 있는 결과를 생성</a:t>
            </a:r>
            <a:r>
              <a:rPr lang="en-US" altLang="ko-KR"/>
              <a:t>.＂</a:t>
            </a:r>
          </a:p>
          <a:p>
            <a:r>
              <a:rPr lang="en-US" altLang="ko-KR" b="1"/>
              <a:t>One-shot Learning</a:t>
            </a:r>
            <a:r>
              <a:rPr lang="en-US" altLang="ko-KR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모델에게 </a:t>
            </a:r>
            <a:r>
              <a:rPr lang="ko-KR" altLang="en-US" b="1"/>
              <a:t>단일 예제</a:t>
            </a:r>
            <a:r>
              <a:rPr lang="ko-KR" altLang="en-US"/>
              <a:t>를 제공해 문제의 유형과 의도를 학습하게 하는 방식입니다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예</a:t>
            </a:r>
            <a:r>
              <a:rPr lang="en-US" altLang="ko-KR"/>
              <a:t>: ＂</a:t>
            </a:r>
            <a:r>
              <a:rPr lang="ko-KR" altLang="en-US"/>
              <a:t>영어 문장을 프랑스어로 번역하는 예제를 하나 제공한 뒤</a:t>
            </a:r>
            <a:r>
              <a:rPr lang="en-US" altLang="ko-KR"/>
              <a:t>, </a:t>
            </a:r>
            <a:r>
              <a:rPr lang="ko-KR" altLang="en-US"/>
              <a:t>다른 문장도 번역하도록 요청</a:t>
            </a:r>
            <a:r>
              <a:rPr lang="en-US" altLang="ko-KR"/>
              <a:t>.＂</a:t>
            </a:r>
          </a:p>
          <a:p>
            <a:r>
              <a:rPr lang="en-US" altLang="ko-KR" b="1"/>
              <a:t>Few-shot Learning</a:t>
            </a:r>
            <a:r>
              <a:rPr lang="en-US" altLang="ko-KR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모델에게 </a:t>
            </a:r>
            <a:r>
              <a:rPr lang="ko-KR" altLang="en-US" b="1"/>
              <a:t>몇 가지 예제</a:t>
            </a:r>
            <a:r>
              <a:rPr lang="ko-KR" altLang="en-US"/>
              <a:t>를 제공하여 더 많은 맥락을 이해하도록 하는 방식입니다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예</a:t>
            </a:r>
            <a:r>
              <a:rPr lang="en-US" altLang="ko-KR"/>
              <a:t>: "3~5</a:t>
            </a:r>
            <a:r>
              <a:rPr lang="ko-KR" altLang="en-US"/>
              <a:t>개의 문장 요약 예제를 보여준 뒤</a:t>
            </a:r>
            <a:r>
              <a:rPr lang="en-US" altLang="ko-KR"/>
              <a:t>, </a:t>
            </a:r>
            <a:r>
              <a:rPr lang="ko-KR" altLang="en-US"/>
              <a:t>새로운 텍스트의 요약 요청</a:t>
            </a:r>
            <a:r>
              <a:rPr lang="en-US" altLang="ko-KR"/>
              <a:t>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37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11700" y="1059000"/>
            <a:ext cx="8520600" cy="30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20925" y="1981854"/>
            <a:ext cx="86880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700" b="1">
                <a:latin typeface="Proxima Nova"/>
                <a:ea typeface="Proxima Nova"/>
                <a:cs typeface="Proxima Nova"/>
                <a:sym typeface="Proxima Nova"/>
              </a:rPr>
              <a:t>LLM Embedding : </a:t>
            </a:r>
            <a:br>
              <a:rPr lang="en-US" sz="2700" b="1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700" b="1">
                <a:latin typeface="Proxima Nova"/>
                <a:ea typeface="Proxima Nova"/>
                <a:cs typeface="Proxima Nova"/>
                <a:sym typeface="Proxima Nova"/>
              </a:rPr>
              <a:t>Strategies for Classification</a:t>
            </a:r>
            <a:endParaRPr sz="27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04625" y="3095400"/>
            <a:ext cx="85206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ore-KR" altLang="en-US" sz="15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0">
                <a:latin typeface="Proxima Nova"/>
                <a:ea typeface="Proxima Nova"/>
                <a:cs typeface="Proxima Nova"/>
                <a:sym typeface="Proxima Nova"/>
              </a:rPr>
              <a:t>2025/01/24 CILAB-Seminar</a:t>
            </a:r>
            <a:endParaRPr lang="en-US" sz="159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478800" y="26299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3"/>
          <p:cNvCxnSpPr/>
          <p:nvPr/>
        </p:nvCxnSpPr>
        <p:spPr>
          <a:xfrm>
            <a:off x="478800" y="26996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38923" y="4816416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</a:t>
            </a:r>
            <a:r>
              <a:rPr lang="en-US" alt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SeokBeom Lim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67EA1B80-05C0-00C2-0251-145B425C3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3C374BE0-0A26-7880-EA46-4D7CCE7B6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GPT3 : Zero Shot, One Shot, Few Shot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21EF4BAA-14A4-4832-EA90-A4966F3713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The Evolution of LLM: GPT &amp; Chain of Thought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B93FDD20-225A-44AA-E08B-BCC6A9E284A9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B060EC76-34AE-CF7E-7C5C-A5C785EF4043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6AFBA15D-31B9-1872-083A-3B069D14151B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19C3677C-FFD9-D405-89E3-5D3F96741C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CEAB443F-CF20-2699-4D86-D681A5277307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97A62A-267E-8738-5EF0-BA8A1489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03" y="1473608"/>
            <a:ext cx="5442547" cy="31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7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D0892AEB-4952-8082-72B7-A7A1EE0A3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1B16D07-1581-4A45-DCE1-FDF99E31C154}"/>
              </a:ext>
            </a:extLst>
          </p:cNvPr>
          <p:cNvCxnSpPr>
            <a:cxnSpLocks/>
          </p:cNvCxnSpPr>
          <p:nvPr/>
        </p:nvCxnSpPr>
        <p:spPr>
          <a:xfrm>
            <a:off x="1149292" y="3566760"/>
            <a:ext cx="2239860" cy="732631"/>
          </a:xfrm>
          <a:prstGeom prst="bentConnector3">
            <a:avLst>
              <a:gd name="adj1" fmla="val 2340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AA8C8B18-114C-6D2B-FCF5-843165243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Chain of Thoughts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30B3A74E-0424-F03B-4D59-5BB2969177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The Evolution of LLM: GPT &amp; Chain of Thought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7F8ACE8D-7A51-0CC8-59C3-553104FDB0F3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02A23788-88B1-EFD9-CC31-16409AB96819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82435CAF-9154-B625-A9BF-1D86E7C0D432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86C89752-21FC-DF63-2FC3-8D075221BA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9EA00404-90D9-3979-85FB-87A0DF0A28AA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3C3CCC0D-4C31-533C-C0A1-8AB8F41A80C2}"/>
              </a:ext>
            </a:extLst>
          </p:cNvPr>
          <p:cNvSpPr/>
          <p:nvPr/>
        </p:nvSpPr>
        <p:spPr>
          <a:xfrm>
            <a:off x="834100" y="1880798"/>
            <a:ext cx="1825210" cy="4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Prior Method: </a:t>
            </a: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Few Shot Only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F8512E4-6C98-BA48-0F3D-4A3F5E4BB12B}"/>
              </a:ext>
            </a:extLst>
          </p:cNvPr>
          <p:cNvCxnSpPr>
            <a:cxnSpLocks/>
          </p:cNvCxnSpPr>
          <p:nvPr/>
        </p:nvCxnSpPr>
        <p:spPr>
          <a:xfrm>
            <a:off x="2759977" y="2103596"/>
            <a:ext cx="3482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02DC7D17-16C8-B77F-100E-90869F978EB3}"/>
              </a:ext>
            </a:extLst>
          </p:cNvPr>
          <p:cNvSpPr/>
          <p:nvPr/>
        </p:nvSpPr>
        <p:spPr>
          <a:xfrm>
            <a:off x="3208864" y="1880798"/>
            <a:ext cx="1825210" cy="4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Only Present Result</a:t>
            </a: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(No Reasoning)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8256D24-83FA-0CD7-412B-67A4BB6B9654}"/>
              </a:ext>
            </a:extLst>
          </p:cNvPr>
          <p:cNvCxnSpPr>
            <a:cxnSpLocks/>
          </p:cNvCxnSpPr>
          <p:nvPr/>
        </p:nvCxnSpPr>
        <p:spPr>
          <a:xfrm flipV="1">
            <a:off x="5156012" y="2099808"/>
            <a:ext cx="565279" cy="37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곱하기 기호 6">
            <a:extLst>
              <a:ext uri="{FF2B5EF4-FFF2-40B4-BE49-F238E27FC236}">
                <a16:creationId xmlns:a16="http://schemas.microsoft.com/office/drawing/2014/main" id="{87E2038B-6D18-2F3E-FFD0-33BFFDFFD1A0}"/>
              </a:ext>
            </a:extLst>
          </p:cNvPr>
          <p:cNvSpPr/>
          <p:nvPr/>
        </p:nvSpPr>
        <p:spPr>
          <a:xfrm>
            <a:off x="5295186" y="1741291"/>
            <a:ext cx="288442" cy="32193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648EDE67-D3EF-F451-A124-0B7D36BBFD95}"/>
              </a:ext>
            </a:extLst>
          </p:cNvPr>
          <p:cNvSpPr/>
          <p:nvPr/>
        </p:nvSpPr>
        <p:spPr>
          <a:xfrm>
            <a:off x="5844740" y="1880798"/>
            <a:ext cx="1825210" cy="4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Complicated Problem</a:t>
            </a: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(Math, Logic Puzzle)</a:t>
            </a: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63133727-C2ED-4951-0EAE-BA18F087E283}"/>
              </a:ext>
            </a:extLst>
          </p:cNvPr>
          <p:cNvSpPr/>
          <p:nvPr/>
        </p:nvSpPr>
        <p:spPr>
          <a:xfrm>
            <a:off x="699877" y="3128739"/>
            <a:ext cx="1825210" cy="4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Chain of Thought (CoT)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9079A5-565A-A18F-24CA-3EC01EBD0418}"/>
              </a:ext>
            </a:extLst>
          </p:cNvPr>
          <p:cNvSpPr/>
          <p:nvPr/>
        </p:nvSpPr>
        <p:spPr>
          <a:xfrm>
            <a:off x="587467" y="1741291"/>
            <a:ext cx="7323351" cy="708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E3F1CF-DEA5-E074-2772-70FF6B07D3D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612482" y="2449585"/>
            <a:ext cx="0" cy="6791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4FEA831A-33B6-CBA8-7F1F-F652648F520A}"/>
              </a:ext>
            </a:extLst>
          </p:cNvPr>
          <p:cNvSpPr/>
          <p:nvPr/>
        </p:nvSpPr>
        <p:spPr>
          <a:xfrm>
            <a:off x="2659310" y="2765921"/>
            <a:ext cx="5324310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rgbClr val="FF0000"/>
                </a:solidFill>
                <a:latin typeface="Proxima Nova" panose="02000506030000020004" pitchFamily="2" charset="0"/>
              </a:rPr>
              <a:t>A step-by-step reasoning process</a:t>
            </a: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, similar to how humans solve problems</a:t>
            </a: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  <p:sp>
        <p:nvSpPr>
          <p:cNvPr id="19" name="모서리가 둥근 직사각형 7">
            <a:extLst>
              <a:ext uri="{FF2B5EF4-FFF2-40B4-BE49-F238E27FC236}">
                <a16:creationId xmlns:a16="http://schemas.microsoft.com/office/drawing/2014/main" id="{75BF1887-9F6F-0333-5E59-73A309A9ACE3}"/>
              </a:ext>
            </a:extLst>
          </p:cNvPr>
          <p:cNvSpPr/>
          <p:nvPr/>
        </p:nvSpPr>
        <p:spPr>
          <a:xfrm>
            <a:off x="2390863" y="3085266"/>
            <a:ext cx="5324310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rgbClr val="FF0000"/>
                </a:solidFill>
                <a:latin typeface="Proxima Nova" panose="02000506030000020004" pitchFamily="2" charset="0"/>
              </a:rPr>
              <a:t>Generating intermediate reasoning steps</a:t>
            </a: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during problem-solving</a:t>
            </a: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  <p:sp>
        <p:nvSpPr>
          <p:cNvPr id="24" name="모서리가 둥근 직사각형 7">
            <a:extLst>
              <a:ext uri="{FF2B5EF4-FFF2-40B4-BE49-F238E27FC236}">
                <a16:creationId xmlns:a16="http://schemas.microsoft.com/office/drawing/2014/main" id="{12E8E61A-7BB5-098C-A20B-012DA3024164}"/>
              </a:ext>
            </a:extLst>
          </p:cNvPr>
          <p:cNvSpPr/>
          <p:nvPr/>
        </p:nvSpPr>
        <p:spPr>
          <a:xfrm>
            <a:off x="3791718" y="4250202"/>
            <a:ext cx="2728587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en-US" sz="1100" b="1">
                <a:solidFill>
                  <a:schemeClr val="tx1"/>
                </a:solidFill>
                <a:latin typeface="Proxima Nova" panose="02000506030000020004" pitchFamily="2" charset="0"/>
              </a:rPr>
              <a:t>Can Solve Complicated Problem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en-US" sz="1100" b="1">
                <a:solidFill>
                  <a:schemeClr val="tx1"/>
                </a:solidFill>
                <a:latin typeface="Proxima Nova" panose="02000506030000020004" pitchFamily="2" charset="0"/>
              </a:rPr>
              <a:t>Increase model reliability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en-US" sz="1100" b="1">
                <a:solidFill>
                  <a:schemeClr val="tx1"/>
                </a:solidFill>
                <a:latin typeface="Proxima Nova" panose="02000506030000020004" pitchFamily="2" charset="0"/>
              </a:rPr>
              <a:t>Improve Performance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5FE45A-6253-D4E5-C3AF-A4AB0013B65E}"/>
              </a:ext>
            </a:extLst>
          </p:cNvPr>
          <p:cNvSpPr/>
          <p:nvPr/>
        </p:nvSpPr>
        <p:spPr>
          <a:xfrm>
            <a:off x="3575345" y="3844424"/>
            <a:ext cx="2903014" cy="11573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45139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37DA8CC-9C7C-A7FD-9EA4-1A2D11F61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6AEAAE61-572D-7AB4-05FB-FE4A155287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Chain of Thoughts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157F6CE3-39AF-DCEA-8195-5B7044A86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The Evolution of LLM: GPT &amp; Chain of Thought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B2D55BB3-4C14-2FFE-904E-A1C1DEF420AB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D58D44B5-5ED5-2750-D4A1-97D127E3AB7C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8FFF4864-803F-1776-45E3-738B0E6B0114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10ABF4F2-D529-A68D-739A-76A1562937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4BB1E1B3-F64A-43EA-DD61-70E231B584FC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6DF5FC-C828-12C1-8036-E7A2F8E45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86" y="1509058"/>
            <a:ext cx="5744122" cy="2857445"/>
          </a:xfrm>
          <a:prstGeom prst="rect">
            <a:avLst/>
          </a:prstGeom>
        </p:spPr>
      </p:pic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D7F68D29-A877-511D-A47D-D53E604AB0BC}"/>
              </a:ext>
            </a:extLst>
          </p:cNvPr>
          <p:cNvSpPr/>
          <p:nvPr/>
        </p:nvSpPr>
        <p:spPr>
          <a:xfrm>
            <a:off x="791973" y="3952105"/>
            <a:ext cx="1966402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Lack of Explanation</a:t>
            </a: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9BEC41-2C13-5626-CEDD-BEFA83886114}"/>
              </a:ext>
            </a:extLst>
          </p:cNvPr>
          <p:cNvSpPr/>
          <p:nvPr/>
        </p:nvSpPr>
        <p:spPr>
          <a:xfrm>
            <a:off x="1064237" y="4090517"/>
            <a:ext cx="1421875" cy="393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962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CE3A7CD7-F3D1-7C45-6CCD-FB9FEB451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92CF7F84-8166-3971-748D-CA763F3FB6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63156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Chain-of-Thought Prompting Elicits Reasoning in Large Language Models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A349A08C-57FF-C3E9-C3D8-DCA9E33497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The Evolution of LLM: GPT &amp; Chain of Thought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BB199E15-897F-96E5-28CF-705A013E4393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03580603-E4B5-8659-1376-680F70C8ED2F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D6BE325A-7994-8BD8-D1D0-146933268131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6F63DE21-ED48-BD30-9D7C-76FC4E73B4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843D8C08-F0F3-F177-7F26-35EADB694E8B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모서리가 둥근 직사각형 7">
            <a:extLst>
              <a:ext uri="{FF2B5EF4-FFF2-40B4-BE49-F238E27FC236}">
                <a16:creationId xmlns:a16="http://schemas.microsoft.com/office/drawing/2014/main" id="{2FEB6CE6-3BC0-081E-71F9-8DA6825E9331}"/>
              </a:ext>
            </a:extLst>
          </p:cNvPr>
          <p:cNvSpPr/>
          <p:nvPr/>
        </p:nvSpPr>
        <p:spPr>
          <a:xfrm>
            <a:off x="3123241" y="2819752"/>
            <a:ext cx="2083738" cy="114699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3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Published 22/01/28</a:t>
            </a:r>
          </a:p>
          <a:p>
            <a:pPr algn="ctr"/>
            <a:endParaRPr kumimoji="1" lang="en-US" altLang="en-US" sz="130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en-US" sz="13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Citation : 10350</a:t>
            </a:r>
            <a:endParaRPr kumimoji="1" lang="ko-Kore-KR" altLang="en-US" sz="13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Google Shape;87;p16">
            <a:extLst>
              <a:ext uri="{FF2B5EF4-FFF2-40B4-BE49-F238E27FC236}">
                <a16:creationId xmlns:a16="http://schemas.microsoft.com/office/drawing/2014/main" id="{7622B898-FAFD-BE8B-793B-210192905398}"/>
              </a:ext>
            </a:extLst>
          </p:cNvPr>
          <p:cNvSpPr txBox="1">
            <a:spLocks/>
          </p:cNvSpPr>
          <p:nvPr/>
        </p:nvSpPr>
        <p:spPr>
          <a:xfrm>
            <a:off x="695689" y="4271447"/>
            <a:ext cx="80511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200">
                <a:latin typeface="Proxima Nova Extrabold" panose="020B0600000101010101" charset="0"/>
              </a:rPr>
              <a:t>Jason Wei, Xuezhi Wang, Dale Schuurmans, Maarten Bosma, Brian Ichter, Fei Xia, Ed Chi, Quoc Le, Denny Zhou</a:t>
            </a:r>
          </a:p>
          <a:p>
            <a:pPr>
              <a:buSzPts val="990"/>
            </a:pPr>
            <a:r>
              <a:rPr lang="en-US" sz="1200">
                <a:latin typeface="Proxima Nova Extrabold" panose="020B0600000101010101" charset="0"/>
                <a:ea typeface="Proxima Nova Extrabold"/>
                <a:cs typeface="Proxima Nova Extrabold"/>
                <a:sym typeface="Proxima Nova Extrabold"/>
              </a:rPr>
              <a:t>			              (Google Brain)</a:t>
            </a:r>
            <a:endParaRPr lang="en-US" sz="1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9220" name="Picture 4" descr="Quanquan Liu receives Google Academic Research Award | Computer Science">
            <a:extLst>
              <a:ext uri="{FF2B5EF4-FFF2-40B4-BE49-F238E27FC236}">
                <a16:creationId xmlns:a16="http://schemas.microsoft.com/office/drawing/2014/main" id="{62B56586-1ECC-68A1-295D-B8A39DC7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567" y="1755579"/>
            <a:ext cx="1435085" cy="8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2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>
          <a:extLst>
            <a:ext uri="{FF2B5EF4-FFF2-40B4-BE49-F238E27FC236}">
              <a16:creationId xmlns:a16="http://schemas.microsoft.com/office/drawing/2014/main" id="{9DBF6E14-19C6-CB49-61A1-39EBD1CE0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88DD294-6476-0361-1C04-EF429752C4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800">
                <a:latin typeface="Proxima Nova Extrabold" panose="020B0600000101010101" charset="0"/>
              </a:rPr>
              <a:t>Text Classification via Large Language Model</a:t>
            </a:r>
            <a:endParaRPr sz="17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>
            <a:extLst>
              <a:ext uri="{FF2B5EF4-FFF2-40B4-BE49-F238E27FC236}">
                <a16:creationId xmlns:a16="http://schemas.microsoft.com/office/drawing/2014/main" id="{967E6A0B-78CC-DB05-D93E-FFC1F4A255E8}"/>
              </a:ext>
            </a:extLst>
          </p:cNvPr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>
              <a:extLst>
                <a:ext uri="{FF2B5EF4-FFF2-40B4-BE49-F238E27FC236}">
                  <a16:creationId xmlns:a16="http://schemas.microsoft.com/office/drawing/2014/main" id="{25F9620D-A07C-D1A6-AF53-13ED1B4835E1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>
              <a:extLst>
                <a:ext uri="{FF2B5EF4-FFF2-40B4-BE49-F238E27FC236}">
                  <a16:creationId xmlns:a16="http://schemas.microsoft.com/office/drawing/2014/main" id="{A2A88B51-50A5-04CD-DCBC-039825057087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FB50F5B5-3196-C151-C637-754D82033A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474EF522-896A-5152-6BD2-4C9685246C65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14937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4594DFBF-A2E4-C504-E129-68E44306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0CD05DF9-CE30-AF90-DA8E-281D25A662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About Research Paper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A0792599-6A9F-0104-B9A8-8B9405644C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Text Classification via Large Language Model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A441FD58-4B12-C73E-4198-C7AE6C2C2E4D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C1B11B9C-0DC8-AEE2-77BC-BB8E66446E8B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AC31D17F-FF31-054A-FAD4-BE802A9D3103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FDCDB32A-4AE1-5E19-692E-A10D2A3036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A454B9A4-FCFA-847B-04CE-D54D2711DC2C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530F3-635C-DD98-8B11-88BA22C9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22" y="1908956"/>
            <a:ext cx="2343576" cy="486402"/>
          </a:xfrm>
          <a:prstGeom prst="rect">
            <a:avLst/>
          </a:prstGeom>
        </p:spPr>
      </p:pic>
      <p:sp>
        <p:nvSpPr>
          <p:cNvPr id="4" name="모서리가 둥근 직사각형 7">
            <a:extLst>
              <a:ext uri="{FF2B5EF4-FFF2-40B4-BE49-F238E27FC236}">
                <a16:creationId xmlns:a16="http://schemas.microsoft.com/office/drawing/2014/main" id="{243A1C7C-B6E0-6A9B-C761-3378AC307916}"/>
              </a:ext>
            </a:extLst>
          </p:cNvPr>
          <p:cNvSpPr/>
          <p:nvPr/>
        </p:nvSpPr>
        <p:spPr>
          <a:xfrm>
            <a:off x="3123241" y="2702306"/>
            <a:ext cx="2083738" cy="114699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3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Published 23/05/15</a:t>
            </a:r>
          </a:p>
          <a:p>
            <a:pPr algn="ctr"/>
            <a:endParaRPr kumimoji="1" lang="en-US" altLang="en-US" sz="130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en-US" sz="13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Citation : 196</a:t>
            </a:r>
            <a:endParaRPr kumimoji="1" lang="ko-Kore-KR" altLang="en-US" sz="13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Google Shape;87;p16">
            <a:extLst>
              <a:ext uri="{FF2B5EF4-FFF2-40B4-BE49-F238E27FC236}">
                <a16:creationId xmlns:a16="http://schemas.microsoft.com/office/drawing/2014/main" id="{BD5F6EC6-2E9F-A3BB-DBA9-F97D0971877F}"/>
              </a:ext>
            </a:extLst>
          </p:cNvPr>
          <p:cNvSpPr txBox="1">
            <a:spLocks/>
          </p:cNvSpPr>
          <p:nvPr/>
        </p:nvSpPr>
        <p:spPr>
          <a:xfrm>
            <a:off x="1007564" y="4229691"/>
            <a:ext cx="76223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400">
                <a:latin typeface="Proxima Nova Extrabold" panose="020B0600000101010101" charset="0"/>
              </a:rPr>
              <a:t>Xiaofei Sun, Xiaoya Li, Jiwei Li, Fei Wu, Shangwei Guo, Tianwei Zhang, Guoyin Wang</a:t>
            </a:r>
            <a:endParaRPr lang="en-US" sz="14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13320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117437F7-3351-20C6-8C91-F82159D9F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965D9B62-6D82-6406-FA98-D10D47633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Research Background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FDF71FE4-7549-C983-4A5D-D60BEF47E2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Text Classification via Large Language Model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0BF1C95C-83F2-8B57-197C-7CD4E7F5B7DB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EC568308-06C2-CB23-78CF-3DD14C007C36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78EEE06D-D14B-A90F-4703-906784B52C81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53593EA3-3C7D-F7DF-D920-CDDFE5A970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7F9AF1FD-83A8-6B2A-754A-6EBA0E0E52EB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32BEFA2D-7FD7-E3D2-C8D0-90C6489AA372}"/>
              </a:ext>
            </a:extLst>
          </p:cNvPr>
          <p:cNvSpPr/>
          <p:nvPr/>
        </p:nvSpPr>
        <p:spPr>
          <a:xfrm>
            <a:off x="534703" y="1239538"/>
            <a:ext cx="7903610" cy="345685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Text Classification requires more Powerful reasoning abilities </a:t>
            </a:r>
            <a:r>
              <a:rPr kumimoji="1" lang="en-US" altLang="en-US" sz="1100" b="1">
                <a:solidFill>
                  <a:srgbClr val="FF0000"/>
                </a:solidFill>
                <a:latin typeface="Proxima Nova" panose="02000506030000020004" pitchFamily="2" charset="0"/>
              </a:rPr>
              <a:t>to resolve complex linguistic phenomenon</a:t>
            </a:r>
          </a:p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(e.g., concession, negation, intensification )</a:t>
            </a:r>
          </a:p>
          <a:p>
            <a:pPr algn="ctr">
              <a:lnSpc>
                <a:spcPct val="200000"/>
              </a:lnSpc>
            </a:pPr>
            <a:endParaRPr kumimoji="1" lang="en-US" altLang="en-US" sz="110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2. Chain of Thoughts focuses </a:t>
            </a:r>
            <a:r>
              <a:rPr kumimoji="1" lang="en-US" altLang="en-US" sz="1100" b="1">
                <a:solidFill>
                  <a:srgbClr val="FF0000"/>
                </a:solidFill>
                <a:latin typeface="Proxima Nova" panose="02000506030000020004" pitchFamily="2" charset="0"/>
              </a:rPr>
              <a:t>on solving mathematical problems </a:t>
            </a: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and is </a:t>
            </a:r>
            <a:r>
              <a:rPr kumimoji="1" lang="en-US" altLang="en-US" sz="1100" b="1">
                <a:solidFill>
                  <a:srgbClr val="FF0000"/>
                </a:solidFill>
                <a:latin typeface="Proxima Nova" panose="02000506030000020004" pitchFamily="2" charset="0"/>
              </a:rPr>
              <a:t>not well-suited </a:t>
            </a: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for addressing complex                                                          </a:t>
            </a:r>
          </a:p>
          <a:p>
            <a:pPr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		</a:t>
            </a:r>
            <a:r>
              <a:rPr kumimoji="1" lang="en-US" altLang="en-US" sz="1100" b="1">
                <a:solidFill>
                  <a:srgbClr val="FF0000"/>
                </a:solidFill>
                <a:latin typeface="Proxima Nova" panose="02000506030000020004" pitchFamily="2" charset="0"/>
              </a:rPr>
              <a:t>linguistic phenomena</a:t>
            </a: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required in text classification.</a:t>
            </a:r>
          </a:p>
          <a:p>
            <a:pPr algn="ctr">
              <a:lnSpc>
                <a:spcPct val="200000"/>
              </a:lnSpc>
            </a:pPr>
            <a:endParaRPr kumimoji="1" lang="en-US" altLang="en-US" sz="110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3. Number of demonstration examples allowed in </a:t>
            </a:r>
            <a:r>
              <a:rPr kumimoji="1" lang="en-US" altLang="en-US" sz="1100" b="1">
                <a:solidFill>
                  <a:srgbClr val="FF0000"/>
                </a:solidFill>
                <a:latin typeface="Proxima Nova" panose="02000506030000020004" pitchFamily="2" charset="0"/>
              </a:rPr>
              <a:t>in-context learning is limited</a:t>
            </a: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. GPT3 allows 4096 subtoken only.</a:t>
            </a: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699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73D8B6A-0E4A-AEAD-71EF-F710D6D5D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FE69C500-42A5-7983-8B47-F1F16D282E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 (Sentiments Analysis)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4B4AC6BB-8B6F-5931-528C-35903D50BE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400">
                <a:latin typeface="Proxima Nova Extrabold" panose="020B0600000101010101" charset="0"/>
              </a:rPr>
              <a:t>Text Classification via Large Language Model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AF6F5764-0F16-D319-0878-CFCA0E89E8E1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74C337A3-ABA7-48ED-41E6-893E70BD1039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5B0F0EE6-5892-5953-DE75-3961EDBFED4F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91F05C2B-91D0-C055-F431-C5CFD81130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70FE3456-82F5-88E8-F6B4-7E5082DC07F6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7B9191C9-B9B4-525C-D1E6-6238A3AAA733}"/>
              </a:ext>
            </a:extLst>
          </p:cNvPr>
          <p:cNvSpPr/>
          <p:nvPr/>
        </p:nvSpPr>
        <p:spPr>
          <a:xfrm>
            <a:off x="769620" y="2261260"/>
            <a:ext cx="2191864" cy="79279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SST-2, MR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모서리가 둥근 직사각형 7">
            <a:extLst>
              <a:ext uri="{FF2B5EF4-FFF2-40B4-BE49-F238E27FC236}">
                <a16:creationId xmlns:a16="http://schemas.microsoft.com/office/drawing/2014/main" id="{C9C4F8BA-50FB-6198-9AE5-5DDAC33B9159}"/>
              </a:ext>
            </a:extLst>
          </p:cNvPr>
          <p:cNvSpPr/>
          <p:nvPr/>
        </p:nvSpPr>
        <p:spPr>
          <a:xfrm>
            <a:off x="1102108" y="1927126"/>
            <a:ext cx="1562196" cy="2601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Movie Review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모서리가 둥근 직사각형 7">
            <a:extLst>
              <a:ext uri="{FF2B5EF4-FFF2-40B4-BE49-F238E27FC236}">
                <a16:creationId xmlns:a16="http://schemas.microsoft.com/office/drawing/2014/main" id="{7025FADA-0103-F494-973B-3F64FD9911EE}"/>
              </a:ext>
            </a:extLst>
          </p:cNvPr>
          <p:cNvSpPr/>
          <p:nvPr/>
        </p:nvSpPr>
        <p:spPr>
          <a:xfrm>
            <a:off x="3246120" y="2261260"/>
            <a:ext cx="2191864" cy="79279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AGNews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0449A154-41CE-10D8-BBD6-D28EDF693362}"/>
              </a:ext>
            </a:extLst>
          </p:cNvPr>
          <p:cNvSpPr/>
          <p:nvPr/>
        </p:nvSpPr>
        <p:spPr>
          <a:xfrm>
            <a:off x="3578608" y="1927126"/>
            <a:ext cx="1562196" cy="2601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News Review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6" name="모서리가 둥근 직사각형 7">
            <a:extLst>
              <a:ext uri="{FF2B5EF4-FFF2-40B4-BE49-F238E27FC236}">
                <a16:creationId xmlns:a16="http://schemas.microsoft.com/office/drawing/2014/main" id="{4DAB858E-0F54-2FCE-14E6-0FF7A8B3D809}"/>
              </a:ext>
            </a:extLst>
          </p:cNvPr>
          <p:cNvSpPr/>
          <p:nvPr/>
        </p:nvSpPr>
        <p:spPr>
          <a:xfrm>
            <a:off x="5722620" y="2261260"/>
            <a:ext cx="2191864" cy="79279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R8, R52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9F5F8857-4471-5192-4A39-5F3170CA108B}"/>
              </a:ext>
            </a:extLst>
          </p:cNvPr>
          <p:cNvSpPr/>
          <p:nvPr/>
        </p:nvSpPr>
        <p:spPr>
          <a:xfrm>
            <a:off x="5844523" y="1927126"/>
            <a:ext cx="2006852" cy="2601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Reuters Topic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D54505C9-454A-0F2E-87A4-D1C6D22BC277}"/>
              </a:ext>
            </a:extLst>
          </p:cNvPr>
          <p:cNvSpPr/>
          <p:nvPr/>
        </p:nvSpPr>
        <p:spPr>
          <a:xfrm>
            <a:off x="519140" y="3405860"/>
            <a:ext cx="2559019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Data : 67000, 50000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Label : + -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max_length : 56, 2470</a:t>
            </a: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9CF24A9B-B61B-4B9C-376E-FD584502B579}"/>
              </a:ext>
            </a:extLst>
          </p:cNvPr>
          <p:cNvSpPr/>
          <p:nvPr/>
        </p:nvSpPr>
        <p:spPr>
          <a:xfrm>
            <a:off x="3354540" y="3413620"/>
            <a:ext cx="2010332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Data : 120000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Label : 4types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max_length : 177</a:t>
            </a:r>
          </a:p>
        </p:txBody>
      </p:sp>
      <p:sp>
        <p:nvSpPr>
          <p:cNvPr id="11" name="모서리가 둥근 직사각형 7">
            <a:extLst>
              <a:ext uri="{FF2B5EF4-FFF2-40B4-BE49-F238E27FC236}">
                <a16:creationId xmlns:a16="http://schemas.microsoft.com/office/drawing/2014/main" id="{0B619AA1-3D16-AAC0-CBCE-10AE0D6CBB20}"/>
              </a:ext>
            </a:extLst>
          </p:cNvPr>
          <p:cNvSpPr/>
          <p:nvPr/>
        </p:nvSpPr>
        <p:spPr>
          <a:xfrm>
            <a:off x="5641253" y="3429256"/>
            <a:ext cx="2354597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Data : 7600, 9000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Label : 8, 52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max_length : 964,1039</a:t>
            </a:r>
          </a:p>
        </p:txBody>
      </p:sp>
    </p:spTree>
    <p:extLst>
      <p:ext uri="{BB962C8B-B14F-4D97-AF65-F5344CB8AC3E}">
        <p14:creationId xmlns:p14="http://schemas.microsoft.com/office/powerpoint/2010/main" val="2565112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F8B91A86-3B98-2841-2170-8558FB92A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CD30E8DC-9EE5-7A03-0C99-AE90D34C54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381075"/>
            <a:ext cx="46210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CARP Prompt : Clue And Reasoning Prompting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D6AE073E-9038-0A1E-5C13-30158BB4EA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400">
                <a:latin typeface="Proxima Nova Extrabold" panose="020B0600000101010101" charset="0"/>
              </a:rPr>
              <a:t>Text Classification via Large Language Model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99C06FC2-AABF-4483-3F8D-106883BF8CA2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53AF1527-27B2-F40C-3910-7BBE7F71452F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455A2B09-1CD4-D646-73BC-DBE48A2898E6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386089B7-84D4-8B52-BA92-258B098A5E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D0060C6B-AAAF-0868-836B-50585CA443C0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26335FB-007B-E448-6110-AE1FF2B974B6}"/>
              </a:ext>
            </a:extLst>
          </p:cNvPr>
          <p:cNvSpPr/>
          <p:nvPr/>
        </p:nvSpPr>
        <p:spPr>
          <a:xfrm>
            <a:off x="1010618" y="1953775"/>
            <a:ext cx="1908752" cy="145794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[CLUE]</a:t>
            </a:r>
          </a:p>
          <a:p>
            <a:pPr algn="ctr"/>
            <a:endParaRPr kumimoji="1" lang="en-US" altLang="en-US" sz="120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Find Superficial Clues</a:t>
            </a: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(Keyword, Tones, </a:t>
            </a: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Semantic relations)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1A8B42BA-5516-E7AC-2EC9-1D4D57B18D5E}"/>
              </a:ext>
            </a:extLst>
          </p:cNvPr>
          <p:cNvSpPr/>
          <p:nvPr/>
        </p:nvSpPr>
        <p:spPr>
          <a:xfrm>
            <a:off x="3443425" y="1953775"/>
            <a:ext cx="1908752" cy="145794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[Reasoning]</a:t>
            </a:r>
          </a:p>
          <a:p>
            <a:pPr algn="ctr"/>
            <a:endParaRPr kumimoji="1" lang="en-US" altLang="en-US" sz="120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Diagnostic Reasoning Process</a:t>
            </a:r>
          </a:p>
        </p:txBody>
      </p:sp>
      <p:sp>
        <p:nvSpPr>
          <p:cNvPr id="6" name="모서리가 둥근 직사각형 7">
            <a:extLst>
              <a:ext uri="{FF2B5EF4-FFF2-40B4-BE49-F238E27FC236}">
                <a16:creationId xmlns:a16="http://schemas.microsoft.com/office/drawing/2014/main" id="{1CCE1087-C986-D979-B4D7-5CBC120528DD}"/>
              </a:ext>
            </a:extLst>
          </p:cNvPr>
          <p:cNvSpPr/>
          <p:nvPr/>
        </p:nvSpPr>
        <p:spPr>
          <a:xfrm>
            <a:off x="5876232" y="1953775"/>
            <a:ext cx="1908752" cy="145794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[Decision]</a:t>
            </a:r>
          </a:p>
          <a:p>
            <a:pPr algn="ctr"/>
            <a:endParaRPr kumimoji="1" lang="en-US" altLang="en-US" sz="120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Determine the final label (Classify)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8322A8F-A17D-8980-32B5-ECB41482EAC9}"/>
              </a:ext>
            </a:extLst>
          </p:cNvPr>
          <p:cNvCxnSpPr>
            <a:cxnSpLocks/>
          </p:cNvCxnSpPr>
          <p:nvPr/>
        </p:nvCxnSpPr>
        <p:spPr>
          <a:xfrm>
            <a:off x="2952548" y="2491032"/>
            <a:ext cx="3482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FDDB966-E38F-B953-2136-95A5E0AC79DB}"/>
              </a:ext>
            </a:extLst>
          </p:cNvPr>
          <p:cNvCxnSpPr>
            <a:cxnSpLocks/>
          </p:cNvCxnSpPr>
          <p:nvPr/>
        </p:nvCxnSpPr>
        <p:spPr>
          <a:xfrm>
            <a:off x="5454241" y="2518240"/>
            <a:ext cx="3482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87;p16">
            <a:extLst>
              <a:ext uri="{FF2B5EF4-FFF2-40B4-BE49-F238E27FC236}">
                <a16:creationId xmlns:a16="http://schemas.microsoft.com/office/drawing/2014/main" id="{88ACA933-D986-A29C-15B0-23DE588AD195}"/>
              </a:ext>
            </a:extLst>
          </p:cNvPr>
          <p:cNvSpPr txBox="1">
            <a:spLocks/>
          </p:cNvSpPr>
          <p:nvPr/>
        </p:nvSpPr>
        <p:spPr>
          <a:xfrm>
            <a:off x="862294" y="3574923"/>
            <a:ext cx="2205400" cy="108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Identifying key phrases, tones, references, or semantic relationships from the text</a:t>
            </a:r>
            <a:endParaRPr lang="en-US" sz="1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" name="Google Shape;87;p16">
            <a:extLst>
              <a:ext uri="{FF2B5EF4-FFF2-40B4-BE49-F238E27FC236}">
                <a16:creationId xmlns:a16="http://schemas.microsoft.com/office/drawing/2014/main" id="{94A8E2C1-B9C0-C122-453A-BAA268AE03E6}"/>
              </a:ext>
            </a:extLst>
          </p:cNvPr>
          <p:cNvSpPr txBox="1">
            <a:spLocks/>
          </p:cNvSpPr>
          <p:nvPr/>
        </p:nvSpPr>
        <p:spPr>
          <a:xfrm>
            <a:off x="3383808" y="3574923"/>
            <a:ext cx="2205400" cy="108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Using clues to form logical arguments about the text’s meaning or sentiment</a:t>
            </a:r>
            <a:endParaRPr lang="en-US" sz="1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3" name="Google Shape;87;p16">
            <a:extLst>
              <a:ext uri="{FF2B5EF4-FFF2-40B4-BE49-F238E27FC236}">
                <a16:creationId xmlns:a16="http://schemas.microsoft.com/office/drawing/2014/main" id="{31464048-B61B-02B6-E5E8-284C94351BF9}"/>
              </a:ext>
            </a:extLst>
          </p:cNvPr>
          <p:cNvSpPr txBox="1">
            <a:spLocks/>
          </p:cNvSpPr>
          <p:nvPr/>
        </p:nvSpPr>
        <p:spPr>
          <a:xfrm>
            <a:off x="5905322" y="3574923"/>
            <a:ext cx="2205400" cy="108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Combining clues and reasoning to classify the input text</a:t>
            </a:r>
            <a:endParaRPr lang="en-US" sz="1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506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25C8A4A1-0916-FEB1-2E6E-8C33B5F35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17DE0DED-BB23-812F-3A15-03C6518F85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Prompt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7AF8D2D8-0D18-4B5A-ED65-649F06F6EC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Text Classification via Large Language Model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40904BA9-5C7A-5BF4-DE2B-317AFFFA099B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F7BB269D-6118-2D03-C2F6-B311508F7CC3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38D81397-21C2-ECAB-3393-14D39F3DD5CE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DDC88A0F-3B74-3FAA-E6CA-5DA52B9E44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A18D1E17-8C18-BFDD-1966-18E35C12BBF3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3A20D2-6F57-165C-B988-054816144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404" y="1629212"/>
            <a:ext cx="6258187" cy="293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2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Contents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8099-45C2-0558-D944-CA209A1C2ACE}"/>
              </a:ext>
            </a:extLst>
          </p:cNvPr>
          <p:cNvSpPr txBox="1"/>
          <p:nvPr/>
        </p:nvSpPr>
        <p:spPr>
          <a:xfrm>
            <a:off x="191620" y="1541423"/>
            <a:ext cx="8760759" cy="281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sz="2500">
                <a:latin typeface="Proxima Nova Extrabold" panose="020B0600000101010101" charset="0"/>
              </a:rPr>
              <a:t>The Evolution of LLM: GPT &amp; Chain of Thought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sz="2500">
                <a:latin typeface="Proxima Nova Extrabold" panose="020B0600000101010101" charset="0"/>
              </a:rPr>
              <a:t>Text Classification via Large Language Model (CARP)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romanUcPeriod"/>
            </a:pPr>
            <a:r>
              <a:rPr lang="en-US" altLang="ko-KR" sz="2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lang="en-US" altLang="ko-KR" sz="2500" dirty="0">
              <a:latin typeface="Proxima Nova Extrabold" panose="020B0600000101010101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2E03C059-26A6-10EC-1EAF-9EA3A4740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55D9E90F-833E-488E-9455-DAA0EBEE5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6208" y="1077022"/>
            <a:ext cx="28149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Prompt : Zero-Shot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84429011-388F-28FA-E8A3-3AE05C27E5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400">
                <a:latin typeface="Proxima Nova Extrabold" panose="020B0600000101010101" charset="0"/>
              </a:rPr>
              <a:t>Text Classification via Large Language Model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8FECBF0F-D2E9-14CB-E72E-348AC21C7D3C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A89D0BCD-0B57-4056-8B6C-3532A7AC6B15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91FF6440-0629-BAC1-2D28-D8DAFFBE2902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08B09765-AF05-A672-ECF6-028093B58D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C445A2CA-E2B2-1ACC-372C-9DE762C4DB63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DC372E-0DC3-DFFE-1B16-4A399A2F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274" y="1649722"/>
            <a:ext cx="2914668" cy="296236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96DB4B-F84D-0838-6ED1-2F2B83E3FC5E}"/>
              </a:ext>
            </a:extLst>
          </p:cNvPr>
          <p:cNvSpPr/>
          <p:nvPr/>
        </p:nvSpPr>
        <p:spPr>
          <a:xfrm>
            <a:off x="2551818" y="1707514"/>
            <a:ext cx="3085579" cy="11615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1DCA49-1624-D866-E9C7-8F85E4388750}"/>
              </a:ext>
            </a:extLst>
          </p:cNvPr>
          <p:cNvSpPr/>
          <p:nvPr/>
        </p:nvSpPr>
        <p:spPr>
          <a:xfrm>
            <a:off x="2551818" y="2858600"/>
            <a:ext cx="3085579" cy="522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EC738F-4A72-4379-7218-1E5EDF0618A0}"/>
              </a:ext>
            </a:extLst>
          </p:cNvPr>
          <p:cNvSpPr/>
          <p:nvPr/>
        </p:nvSpPr>
        <p:spPr>
          <a:xfrm>
            <a:off x="2551818" y="3380764"/>
            <a:ext cx="3085579" cy="644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7">
            <a:extLst>
              <a:ext uri="{FF2B5EF4-FFF2-40B4-BE49-F238E27FC236}">
                <a16:creationId xmlns:a16="http://schemas.microsoft.com/office/drawing/2014/main" id="{7AB2C6FD-425C-96EB-5C4A-B57B021BC1FF}"/>
              </a:ext>
            </a:extLst>
          </p:cNvPr>
          <p:cNvSpPr/>
          <p:nvPr/>
        </p:nvSpPr>
        <p:spPr>
          <a:xfrm>
            <a:off x="6343384" y="1844819"/>
            <a:ext cx="1206708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CLUE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B98AFF39-7F72-2711-4D59-53249EF143FC}"/>
              </a:ext>
            </a:extLst>
          </p:cNvPr>
          <p:cNvSpPr/>
          <p:nvPr/>
        </p:nvSpPr>
        <p:spPr>
          <a:xfrm>
            <a:off x="6343384" y="2682229"/>
            <a:ext cx="1206708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Reasoning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62466DF3-7B3F-E196-C126-47E54E9A526D}"/>
              </a:ext>
            </a:extLst>
          </p:cNvPr>
          <p:cNvSpPr/>
          <p:nvPr/>
        </p:nvSpPr>
        <p:spPr>
          <a:xfrm>
            <a:off x="6343384" y="3508138"/>
            <a:ext cx="1206708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Decision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583F26A-8BB3-291C-95BD-99169BCEC87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37397" y="2131169"/>
            <a:ext cx="705987" cy="5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7397FA9-37FC-78DA-42D2-1836A0480307}"/>
              </a:ext>
            </a:extLst>
          </p:cNvPr>
          <p:cNvCxnSpPr>
            <a:cxnSpLocks/>
          </p:cNvCxnSpPr>
          <p:nvPr/>
        </p:nvCxnSpPr>
        <p:spPr>
          <a:xfrm>
            <a:off x="5637397" y="2963509"/>
            <a:ext cx="7059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3678E62-6E8B-8B6C-D70B-85B00B439A87}"/>
              </a:ext>
            </a:extLst>
          </p:cNvPr>
          <p:cNvCxnSpPr>
            <a:cxnSpLocks/>
          </p:cNvCxnSpPr>
          <p:nvPr/>
        </p:nvCxnSpPr>
        <p:spPr>
          <a:xfrm>
            <a:off x="5637397" y="3777241"/>
            <a:ext cx="7059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98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8E7C760-F877-6500-2C18-35B97656D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127CF2C4-C6DD-323F-B641-C8F9AF14B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381075"/>
            <a:ext cx="28149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Overall Structure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C0A86A0F-26C8-BA81-1FEB-A7D593D1EC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400">
                <a:latin typeface="Proxima Nova Extrabold" panose="020B0600000101010101" charset="0"/>
              </a:rPr>
              <a:t>Text Classification via Large Language Model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3A006176-ED7B-FAA3-FBC4-3756A80E5F03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1AA31ABD-3520-1168-890D-9BBB4A151A24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CB7CF93E-F021-BA8C-C5C5-005967F9E76F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C862639A-7098-A972-14CB-13BC840731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E4E05103-BBA2-247A-ED02-C51F0EB306FD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0B9454EE-5C8F-9263-4941-A650C1D31607}"/>
              </a:ext>
            </a:extLst>
          </p:cNvPr>
          <p:cNvSpPr/>
          <p:nvPr/>
        </p:nvSpPr>
        <p:spPr>
          <a:xfrm>
            <a:off x="311700" y="2500206"/>
            <a:ext cx="1206708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Training Set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모서리가 둥근 직사각형 7">
            <a:extLst>
              <a:ext uri="{FF2B5EF4-FFF2-40B4-BE49-F238E27FC236}">
                <a16:creationId xmlns:a16="http://schemas.microsoft.com/office/drawing/2014/main" id="{24A9A2FA-C833-9D3F-0156-688863CE21AB}"/>
              </a:ext>
            </a:extLst>
          </p:cNvPr>
          <p:cNvSpPr/>
          <p:nvPr/>
        </p:nvSpPr>
        <p:spPr>
          <a:xfrm>
            <a:off x="1719178" y="2500465"/>
            <a:ext cx="1888088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Fine-Tuned Model</a:t>
            </a: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(Embedding)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모서리가 둥근 직사각형 7">
            <a:extLst>
              <a:ext uri="{FF2B5EF4-FFF2-40B4-BE49-F238E27FC236}">
                <a16:creationId xmlns:a16="http://schemas.microsoft.com/office/drawing/2014/main" id="{F6126458-D50C-12DD-F7D4-562736826A6C}"/>
              </a:ext>
            </a:extLst>
          </p:cNvPr>
          <p:cNvSpPr/>
          <p:nvPr/>
        </p:nvSpPr>
        <p:spPr>
          <a:xfrm>
            <a:off x="3808036" y="2500206"/>
            <a:ext cx="1522857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KNN Search</a:t>
            </a: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(generate Demo)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B8EE49F5-A459-F19B-D31A-EBE7357A8A46}"/>
              </a:ext>
            </a:extLst>
          </p:cNvPr>
          <p:cNvSpPr/>
          <p:nvPr/>
        </p:nvSpPr>
        <p:spPr>
          <a:xfrm>
            <a:off x="5531663" y="2500206"/>
            <a:ext cx="1522857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CARP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2D664518-D065-B9AA-AB13-A49D5B4469C5}"/>
              </a:ext>
            </a:extLst>
          </p:cNvPr>
          <p:cNvSpPr/>
          <p:nvPr/>
        </p:nvSpPr>
        <p:spPr>
          <a:xfrm>
            <a:off x="7255290" y="2500206"/>
            <a:ext cx="1522857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LLM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ACB524F-030C-E2E8-020F-E4CEEC3C8F10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518408" y="2781475"/>
            <a:ext cx="200770" cy="5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AA8C2C-1A23-2AF8-0C47-D11B1EC09F6A}"/>
              </a:ext>
            </a:extLst>
          </p:cNvPr>
          <p:cNvCxnSpPr>
            <a:cxnSpLocks/>
          </p:cNvCxnSpPr>
          <p:nvPr/>
        </p:nvCxnSpPr>
        <p:spPr>
          <a:xfrm flipV="1">
            <a:off x="3607266" y="2781475"/>
            <a:ext cx="200770" cy="5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F593A5D-EC5E-66A3-0686-D664FD2F2548}"/>
              </a:ext>
            </a:extLst>
          </p:cNvPr>
          <p:cNvCxnSpPr>
            <a:cxnSpLocks/>
          </p:cNvCxnSpPr>
          <p:nvPr/>
        </p:nvCxnSpPr>
        <p:spPr>
          <a:xfrm flipV="1">
            <a:off x="5347388" y="2781475"/>
            <a:ext cx="200770" cy="5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5D263E5-3822-6C47-7380-E05D24B30F36}"/>
              </a:ext>
            </a:extLst>
          </p:cNvPr>
          <p:cNvCxnSpPr>
            <a:cxnSpLocks/>
          </p:cNvCxnSpPr>
          <p:nvPr/>
        </p:nvCxnSpPr>
        <p:spPr>
          <a:xfrm flipV="1">
            <a:off x="7066227" y="2781475"/>
            <a:ext cx="200770" cy="5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87;p16">
            <a:extLst>
              <a:ext uri="{FF2B5EF4-FFF2-40B4-BE49-F238E27FC236}">
                <a16:creationId xmlns:a16="http://schemas.microsoft.com/office/drawing/2014/main" id="{210E434A-1063-513C-1FB3-DFE7BC1C7351}"/>
              </a:ext>
            </a:extLst>
          </p:cNvPr>
          <p:cNvSpPr txBox="1">
            <a:spLocks/>
          </p:cNvSpPr>
          <p:nvPr/>
        </p:nvSpPr>
        <p:spPr>
          <a:xfrm>
            <a:off x="1153396" y="3185488"/>
            <a:ext cx="949728" cy="43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Fine-tune</a:t>
            </a:r>
            <a:endParaRPr lang="en-US" sz="1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9" name="Google Shape;87;p16">
            <a:extLst>
              <a:ext uri="{FF2B5EF4-FFF2-40B4-BE49-F238E27FC236}">
                <a16:creationId xmlns:a16="http://schemas.microsoft.com/office/drawing/2014/main" id="{DD901A36-C86D-2625-8703-F418EA222034}"/>
              </a:ext>
            </a:extLst>
          </p:cNvPr>
          <p:cNvSpPr txBox="1">
            <a:spLocks/>
          </p:cNvSpPr>
          <p:nvPr/>
        </p:nvSpPr>
        <p:spPr>
          <a:xfrm>
            <a:off x="3234903" y="3185487"/>
            <a:ext cx="1146266" cy="43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Embedding</a:t>
            </a:r>
            <a:endParaRPr lang="en-US" sz="1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2" name="Google Shape;87;p16">
            <a:extLst>
              <a:ext uri="{FF2B5EF4-FFF2-40B4-BE49-F238E27FC236}">
                <a16:creationId xmlns:a16="http://schemas.microsoft.com/office/drawing/2014/main" id="{54DB4F67-94AA-B27F-89C7-8CFEC56CF613}"/>
              </a:ext>
            </a:extLst>
          </p:cNvPr>
          <p:cNvSpPr txBox="1">
            <a:spLocks/>
          </p:cNvSpPr>
          <p:nvPr/>
        </p:nvSpPr>
        <p:spPr>
          <a:xfrm>
            <a:off x="6519501" y="3185487"/>
            <a:ext cx="1977412" cy="43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Sent Prompt to LLM</a:t>
            </a:r>
            <a:endParaRPr lang="en-US" sz="1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3212A52-9844-04EA-185E-68563BEE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34" y="3708253"/>
            <a:ext cx="1445114" cy="19788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D014FE9-B05C-9915-BE8D-7D5F63C00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77" y="1684809"/>
            <a:ext cx="848543" cy="36366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F75EC42-01E6-C6E1-15B6-D781D9B18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158" y="3969676"/>
            <a:ext cx="2539865" cy="41962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BBA6A5A-995A-D968-4E76-DC6C3483F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120" y="1717403"/>
            <a:ext cx="3632501" cy="393600"/>
          </a:xfrm>
          <a:prstGeom prst="rect">
            <a:avLst/>
          </a:prstGeom>
        </p:spPr>
      </p:pic>
      <p:sp>
        <p:nvSpPr>
          <p:cNvPr id="37" name="Google Shape;87;p16">
            <a:extLst>
              <a:ext uri="{FF2B5EF4-FFF2-40B4-BE49-F238E27FC236}">
                <a16:creationId xmlns:a16="http://schemas.microsoft.com/office/drawing/2014/main" id="{0A689747-149B-A4AC-E158-D46ECDDF1C33}"/>
              </a:ext>
            </a:extLst>
          </p:cNvPr>
          <p:cNvSpPr txBox="1">
            <a:spLocks/>
          </p:cNvSpPr>
          <p:nvPr/>
        </p:nvSpPr>
        <p:spPr>
          <a:xfrm>
            <a:off x="5019939" y="3197330"/>
            <a:ext cx="1146266" cy="43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SimCSE</a:t>
            </a:r>
          </a:p>
          <a:p>
            <a:pPr>
              <a:buSzPts val="990"/>
            </a:pPr>
            <a:r>
              <a:rPr lang="en-US" sz="12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RoBERTa</a:t>
            </a:r>
            <a:endParaRPr lang="en-US" sz="1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E16E9A1-50E6-547C-1089-2AEEAD227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5247" y="3982242"/>
            <a:ext cx="1411843" cy="366802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E716027F-7777-AB42-F718-0E90CD9E9872}"/>
              </a:ext>
            </a:extLst>
          </p:cNvPr>
          <p:cNvSpPr/>
          <p:nvPr/>
        </p:nvSpPr>
        <p:spPr>
          <a:xfrm>
            <a:off x="3507643" y="3952380"/>
            <a:ext cx="4310895" cy="477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C3A50E-6A87-1501-4F61-66D6489D0D1A}"/>
              </a:ext>
            </a:extLst>
          </p:cNvPr>
          <p:cNvSpPr/>
          <p:nvPr/>
        </p:nvSpPr>
        <p:spPr>
          <a:xfrm>
            <a:off x="4381169" y="1668154"/>
            <a:ext cx="4557452" cy="477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B555DD5-BFBA-5700-EF57-E33DF93789FD}"/>
              </a:ext>
            </a:extLst>
          </p:cNvPr>
          <p:cNvCxnSpPr>
            <a:cxnSpLocks/>
          </p:cNvCxnSpPr>
          <p:nvPr/>
        </p:nvCxnSpPr>
        <p:spPr>
          <a:xfrm flipV="1">
            <a:off x="3891926" y="2131798"/>
            <a:ext cx="0" cy="3684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7">
            <a:extLst>
              <a:ext uri="{FF2B5EF4-FFF2-40B4-BE49-F238E27FC236}">
                <a16:creationId xmlns:a16="http://schemas.microsoft.com/office/drawing/2014/main" id="{5D6685A8-F2E2-60D5-2C86-ED89CCCD350A}"/>
              </a:ext>
            </a:extLst>
          </p:cNvPr>
          <p:cNvSpPr/>
          <p:nvPr/>
        </p:nvSpPr>
        <p:spPr>
          <a:xfrm>
            <a:off x="3293053" y="1552815"/>
            <a:ext cx="954144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Random</a:t>
            </a: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Sampling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98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667F5446-7676-D438-0EC7-26CCC22AF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FD3C4371-FB74-6DFF-65CA-535D56930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6208" y="1077022"/>
            <a:ext cx="28149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Prompt : Few-Shot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3909230E-F4C8-7946-F8B7-AC87C80E4C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400">
                <a:latin typeface="Proxima Nova Extrabold" panose="020B0600000101010101" charset="0"/>
              </a:rPr>
              <a:t>Text Classification via Large Language Model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BB8D1547-87FB-D348-4F54-4519E7079498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47BE8368-5A5F-8F0B-F5BA-828515EDB862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24499B58-FE0F-7DD4-5623-0BC8FE0DDB41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54180D25-62B8-7033-0EF1-6C2143A4FE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9C6CE93B-4DE2-8C1C-E196-D82649F9EC2A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1ED614-3A4F-78D0-3901-2D90AC86A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08" y="1498836"/>
            <a:ext cx="1884985" cy="32095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D12FB42-EF8E-38F3-0B11-8AF07C159806}"/>
              </a:ext>
            </a:extLst>
          </p:cNvPr>
          <p:cNvSpPr/>
          <p:nvPr/>
        </p:nvSpPr>
        <p:spPr>
          <a:xfrm>
            <a:off x="1162282" y="3003259"/>
            <a:ext cx="2052390" cy="170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1CECBE-8E21-92EC-A368-0A98C90D3E00}"/>
              </a:ext>
            </a:extLst>
          </p:cNvPr>
          <p:cNvSpPr/>
          <p:nvPr/>
        </p:nvSpPr>
        <p:spPr>
          <a:xfrm>
            <a:off x="1162282" y="1561477"/>
            <a:ext cx="2052390" cy="1441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078A6C6-7B33-AEE2-96FA-1C3AF8FF4A91}"/>
              </a:ext>
            </a:extLst>
          </p:cNvPr>
          <p:cNvCxnSpPr>
            <a:cxnSpLocks/>
          </p:cNvCxnSpPr>
          <p:nvPr/>
        </p:nvCxnSpPr>
        <p:spPr>
          <a:xfrm flipV="1">
            <a:off x="3214672" y="2350511"/>
            <a:ext cx="200770" cy="50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3B5317-58F8-14B1-44AE-E125F515CE7A}"/>
              </a:ext>
            </a:extLst>
          </p:cNvPr>
          <p:cNvCxnSpPr>
            <a:cxnSpLocks/>
          </p:cNvCxnSpPr>
          <p:nvPr/>
        </p:nvCxnSpPr>
        <p:spPr>
          <a:xfrm>
            <a:off x="4916295" y="2993954"/>
            <a:ext cx="75466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7">
            <a:extLst>
              <a:ext uri="{FF2B5EF4-FFF2-40B4-BE49-F238E27FC236}">
                <a16:creationId xmlns:a16="http://schemas.microsoft.com/office/drawing/2014/main" id="{DC503D02-C3AE-DAF6-46DC-80D3374FD9D8}"/>
              </a:ext>
            </a:extLst>
          </p:cNvPr>
          <p:cNvSpPr/>
          <p:nvPr/>
        </p:nvSpPr>
        <p:spPr>
          <a:xfrm>
            <a:off x="3436821" y="2064161"/>
            <a:ext cx="1206708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CARP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4" name="모서리가 둥근 직사각형 7">
            <a:extLst>
              <a:ext uri="{FF2B5EF4-FFF2-40B4-BE49-F238E27FC236}">
                <a16:creationId xmlns:a16="http://schemas.microsoft.com/office/drawing/2014/main" id="{543DB660-BA20-DB04-7C50-1047C681FE62}"/>
              </a:ext>
            </a:extLst>
          </p:cNvPr>
          <p:cNvSpPr/>
          <p:nvPr/>
        </p:nvSpPr>
        <p:spPr>
          <a:xfrm>
            <a:off x="3436821" y="3395442"/>
            <a:ext cx="1206708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KNN</a:t>
            </a:r>
          </a:p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Demo (16)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E4FC783-D88D-11EC-0BCC-8E3E4248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79" y="2600037"/>
            <a:ext cx="2601670" cy="86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9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17CDFF4B-B968-FDC5-3B83-D93AC1150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214C89BB-A1B6-706A-6DC5-5D2D5032F8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6208" y="1077022"/>
            <a:ext cx="28149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Prompt : Few-Shot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202E75D8-D414-4F34-7093-48A1E41232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400">
                <a:latin typeface="Proxima Nova Extrabold" panose="020B0600000101010101" charset="0"/>
              </a:rPr>
              <a:t>Text Classification via Large Language Model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B76ECBC7-A60A-B502-52BB-9A38C6A891EE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1792EA69-68ED-A73D-F55D-30D8292EDD76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226FFECE-9D82-FA6C-8553-48DE834EA115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E0E6AFEC-1A17-86E0-984B-06E77DD53F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DE362440-3F60-96F2-7BAA-3CB3E90DAD89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4E6F0-96B4-03DD-2BF2-4A5DE54E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240" y="1456925"/>
            <a:ext cx="6325299" cy="35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4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6EDAEFE1-0ED8-9AFE-DDF1-54A645A54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66D00DC0-3CC1-6F4E-DDF9-47495FCCF6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6208" y="1077022"/>
            <a:ext cx="28149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B9840010-6FAA-0240-3B5D-231E0C7FD1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400">
                <a:latin typeface="Proxima Nova Extrabold" panose="020B0600000101010101" charset="0"/>
              </a:rPr>
              <a:t>Text Classification via Large Language Model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F4753EB1-E067-3FA3-9E46-E98B36E75E1E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5164BAD0-6E68-B090-D2CE-9CFD51FDD610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A24A380B-3002-7020-362F-D0BC9D36DA78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881679B5-C7C0-E8A2-D28B-705E6A5916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D9FDAEFB-2481-0315-FB82-0338FC4A1E55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237224-423F-B6CE-5593-1D584725E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992" y="1505267"/>
            <a:ext cx="3904138" cy="33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4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1726C2A3-F8A6-9A65-AC17-8B7B7974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47F866F6-624D-4EB1-6DBA-2DBACC38FC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6208" y="1077022"/>
            <a:ext cx="28149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Experiment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5066B5B7-54D2-66F9-32AB-08A861319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Text Classification via Large Language Model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0426D857-4C5B-2FE9-8958-28E3D375B55B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35CBD50C-ACED-CBA7-6D32-D4D9CC2281EF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7EC256C5-3331-FA34-2753-69C237F8F346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090097F0-D324-DC8A-061F-5D6BF52B7E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F1260FD9-3962-A030-9D5D-0D9F48A38732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9FCC22-D244-BB0F-0234-C8364D59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28" y="1363372"/>
            <a:ext cx="3961543" cy="344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6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7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7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E4B8B406-17F9-841D-F941-A3061C64C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69D50BFF-A706-B827-CF54-EBFCE399CD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About Research Paper and Selection Reasoning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C2A316C5-7151-1815-33B5-BAF20AB1DC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35954C0C-66A6-58B3-2E88-89C410F82861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7742E97B-2F9E-7943-3E98-00BE53D62677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066DB4AA-3964-6E8F-B2BE-8D9A6EA66028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D5750C18-4DA3-363B-DE0C-618070A556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4C2D870A-3539-6D21-5DA5-49036A5CC4C3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C587C4-F323-7091-7685-0481C0B2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88" y="1908956"/>
            <a:ext cx="2343576" cy="486402"/>
          </a:xfrm>
          <a:prstGeom prst="rect">
            <a:avLst/>
          </a:prstGeom>
        </p:spPr>
      </p:pic>
      <p:sp>
        <p:nvSpPr>
          <p:cNvPr id="4" name="모서리가 둥근 직사각형 7">
            <a:extLst>
              <a:ext uri="{FF2B5EF4-FFF2-40B4-BE49-F238E27FC236}">
                <a16:creationId xmlns:a16="http://schemas.microsoft.com/office/drawing/2014/main" id="{3D9FD6BD-88A1-A609-B6DA-2B108CAC5127}"/>
              </a:ext>
            </a:extLst>
          </p:cNvPr>
          <p:cNvSpPr/>
          <p:nvPr/>
        </p:nvSpPr>
        <p:spPr>
          <a:xfrm>
            <a:off x="1395107" y="2702306"/>
            <a:ext cx="2083738" cy="114699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3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Published 24/06/01</a:t>
            </a:r>
          </a:p>
          <a:p>
            <a:pPr algn="ctr"/>
            <a:endParaRPr kumimoji="1" lang="en-US" altLang="en-US" sz="130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en-US" sz="13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Citation : 2</a:t>
            </a:r>
            <a:endParaRPr kumimoji="1" lang="ko-Kore-KR" altLang="en-US" sz="13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Google Shape;87;p16">
            <a:extLst>
              <a:ext uri="{FF2B5EF4-FFF2-40B4-BE49-F238E27FC236}">
                <a16:creationId xmlns:a16="http://schemas.microsoft.com/office/drawing/2014/main" id="{72137846-2B41-398A-14FE-CB24371191C9}"/>
              </a:ext>
            </a:extLst>
          </p:cNvPr>
          <p:cNvSpPr txBox="1">
            <a:spLocks/>
          </p:cNvSpPr>
          <p:nvPr/>
        </p:nvSpPr>
        <p:spPr>
          <a:xfrm>
            <a:off x="1341346" y="4229691"/>
            <a:ext cx="62903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altLang="ko-KR" sz="1500">
                <a:latin typeface="Proxima Nova Extrabold" panose="020B0600000101010101" charset="0"/>
              </a:rPr>
              <a:t>Chun Liu, Hongguang Zhang, Kainan Zhao, Xinghai Ju and Lin Yang</a:t>
            </a:r>
            <a:endParaRPr lang="en-US"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D9E7E4-A968-5336-D758-DA616C1BE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885" y="2333429"/>
            <a:ext cx="2284658" cy="1379554"/>
          </a:xfrm>
          <a:prstGeom prst="rect">
            <a:avLst/>
          </a:prstGeom>
        </p:spPr>
      </p:pic>
      <p:sp>
        <p:nvSpPr>
          <p:cNvPr id="14" name="모서리가 둥근 직사각형 7">
            <a:extLst>
              <a:ext uri="{FF2B5EF4-FFF2-40B4-BE49-F238E27FC236}">
                <a16:creationId xmlns:a16="http://schemas.microsoft.com/office/drawing/2014/main" id="{68E82031-B0E5-39A4-5D01-E49BE79F9D48}"/>
              </a:ext>
            </a:extLst>
          </p:cNvPr>
          <p:cNvSpPr/>
          <p:nvPr/>
        </p:nvSpPr>
        <p:spPr>
          <a:xfrm>
            <a:off x="5315115" y="1789498"/>
            <a:ext cx="1058189" cy="4763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LLM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367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699" y="1381075"/>
            <a:ext cx="28149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Legacy technology (Trend)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D2DCD35-DE85-28C8-E9F2-31D1D5BF4C67}"/>
              </a:ext>
            </a:extLst>
          </p:cNvPr>
          <p:cNvSpPr/>
          <p:nvPr/>
        </p:nvSpPr>
        <p:spPr>
          <a:xfrm>
            <a:off x="870439" y="2537627"/>
            <a:ext cx="925865" cy="5551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Text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8221D8F-01AF-391B-4B99-0F4C681EDA90}"/>
              </a:ext>
            </a:extLst>
          </p:cNvPr>
          <p:cNvSpPr/>
          <p:nvPr/>
        </p:nvSpPr>
        <p:spPr>
          <a:xfrm>
            <a:off x="1914291" y="2537626"/>
            <a:ext cx="1607575" cy="55517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6E0DD87-C81A-60AC-7F0C-F0BE8251FF50}"/>
              </a:ext>
            </a:extLst>
          </p:cNvPr>
          <p:cNvSpPr/>
          <p:nvPr/>
        </p:nvSpPr>
        <p:spPr>
          <a:xfrm>
            <a:off x="2140673" y="2530339"/>
            <a:ext cx="925865" cy="60106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Prompt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(LLM)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7D911-1D1F-B268-D2F9-168A5A0DA208}"/>
              </a:ext>
            </a:extLst>
          </p:cNvPr>
          <p:cNvSpPr txBox="1"/>
          <p:nvPr/>
        </p:nvSpPr>
        <p:spPr>
          <a:xfrm>
            <a:off x="2322461" y="3437203"/>
            <a:ext cx="203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>
                <a:latin typeface="Proxima Nova" panose="02000506030000020004" pitchFamily="2" charset="0"/>
              </a:rPr>
              <a:t>using input text to LLM prompt</a:t>
            </a:r>
            <a:endParaRPr kumimoji="1" lang="en-US" altLang="ko-Kore-KR" b="1" dirty="0">
              <a:latin typeface="Proxima Nova" panose="02000506030000020004" pitchFamily="2" charset="0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F68D831C-0C21-B602-894F-5E37E1E27DC3}"/>
              </a:ext>
            </a:extLst>
          </p:cNvPr>
          <p:cNvSpPr/>
          <p:nvPr/>
        </p:nvSpPr>
        <p:spPr>
          <a:xfrm>
            <a:off x="3639853" y="2530339"/>
            <a:ext cx="925865" cy="5551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Answer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34D8F0-E1D6-3294-7433-0D4CF8B1FFAF}"/>
              </a:ext>
            </a:extLst>
          </p:cNvPr>
          <p:cNvSpPr/>
          <p:nvPr/>
        </p:nvSpPr>
        <p:spPr>
          <a:xfrm>
            <a:off x="621415" y="2024926"/>
            <a:ext cx="4260301" cy="232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29FE8D-FB32-4E3E-B40A-C299FBE35D5A}"/>
              </a:ext>
            </a:extLst>
          </p:cNvPr>
          <p:cNvCxnSpPr>
            <a:cxnSpLocks/>
          </p:cNvCxnSpPr>
          <p:nvPr/>
        </p:nvCxnSpPr>
        <p:spPr>
          <a:xfrm>
            <a:off x="4881716" y="2381581"/>
            <a:ext cx="61584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B203510-9007-20F7-AF5C-A653F13D8882}"/>
              </a:ext>
            </a:extLst>
          </p:cNvPr>
          <p:cNvCxnSpPr>
            <a:cxnSpLocks/>
          </p:cNvCxnSpPr>
          <p:nvPr/>
        </p:nvCxnSpPr>
        <p:spPr>
          <a:xfrm>
            <a:off x="4881715" y="3085510"/>
            <a:ext cx="61584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7E291E68-5A86-B9B4-9289-4ED1E54E207D}"/>
              </a:ext>
            </a:extLst>
          </p:cNvPr>
          <p:cNvSpPr/>
          <p:nvPr/>
        </p:nvSpPr>
        <p:spPr>
          <a:xfrm>
            <a:off x="5799932" y="2103995"/>
            <a:ext cx="1902400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High Performance,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Generalizable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4" name="모서리가 둥근 직사각형 7">
            <a:extLst>
              <a:ext uri="{FF2B5EF4-FFF2-40B4-BE49-F238E27FC236}">
                <a16:creationId xmlns:a16="http://schemas.microsoft.com/office/drawing/2014/main" id="{8C90C80A-20C9-FFEA-947D-F48DB2DBB27F}"/>
              </a:ext>
            </a:extLst>
          </p:cNvPr>
          <p:cNvSpPr/>
          <p:nvPr/>
        </p:nvSpPr>
        <p:spPr>
          <a:xfrm>
            <a:off x="5504258" y="2860582"/>
            <a:ext cx="2820571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Using Large-Scale Models with Chain-of-Thought (CoT)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5A76FB0-1EB5-89F5-270F-0DE45A35F49B}"/>
              </a:ext>
            </a:extLst>
          </p:cNvPr>
          <p:cNvCxnSpPr>
            <a:cxnSpLocks/>
          </p:cNvCxnSpPr>
          <p:nvPr/>
        </p:nvCxnSpPr>
        <p:spPr>
          <a:xfrm>
            <a:off x="6751132" y="3437203"/>
            <a:ext cx="0" cy="3236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7">
            <a:extLst>
              <a:ext uri="{FF2B5EF4-FFF2-40B4-BE49-F238E27FC236}">
                <a16:creationId xmlns:a16="http://schemas.microsoft.com/office/drawing/2014/main" id="{CAF64A53-64CD-A5BB-9AE7-9C726B324DF2}"/>
              </a:ext>
            </a:extLst>
          </p:cNvPr>
          <p:cNvSpPr/>
          <p:nvPr/>
        </p:nvSpPr>
        <p:spPr>
          <a:xfrm>
            <a:off x="5585374" y="3643641"/>
            <a:ext cx="2482904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Large Models Inefficient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06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8A63018E-2C8A-D1CB-93AF-0D9939B1B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7DE97C72-D77E-A0B8-0290-B6CF2679D4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381075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Text Classification using LLM-Embeddings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130DA753-84C1-FC91-227E-988977B6A7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F023B848-517D-5466-CC6D-7E8B70604453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D322D7DA-42A8-41B4-A217-5C19199487F5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BEB81781-2A91-CF4B-5F1C-070E4EE1319E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E084A2C5-C456-ED80-46FF-6EF39ECA2F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6BED3472-3C53-D7E9-B443-ED5F099237E1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4EFC1D1-DC67-F649-DD54-80DC2A998C24}"/>
              </a:ext>
            </a:extLst>
          </p:cNvPr>
          <p:cNvSpPr/>
          <p:nvPr/>
        </p:nvSpPr>
        <p:spPr>
          <a:xfrm>
            <a:off x="907310" y="2679612"/>
            <a:ext cx="925865" cy="5551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Text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2335788A-B3E5-0738-4859-7E4B17E86B79}"/>
              </a:ext>
            </a:extLst>
          </p:cNvPr>
          <p:cNvSpPr/>
          <p:nvPr/>
        </p:nvSpPr>
        <p:spPr>
          <a:xfrm>
            <a:off x="1951162" y="2679611"/>
            <a:ext cx="1607575" cy="55517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3EAEE5D-5548-BB7D-64B8-4613FB4300D0}"/>
              </a:ext>
            </a:extLst>
          </p:cNvPr>
          <p:cNvSpPr/>
          <p:nvPr/>
        </p:nvSpPr>
        <p:spPr>
          <a:xfrm>
            <a:off x="2177544" y="2672324"/>
            <a:ext cx="925865" cy="60106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LLM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A2BE0-3697-6206-40A1-0E66CE77CF7B}"/>
              </a:ext>
            </a:extLst>
          </p:cNvPr>
          <p:cNvSpPr txBox="1"/>
          <p:nvPr/>
        </p:nvSpPr>
        <p:spPr>
          <a:xfrm>
            <a:off x="1739623" y="3429512"/>
            <a:ext cx="20306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 b="1">
                <a:latin typeface="Proxima Nova" panose="02000506030000020004" pitchFamily="2" charset="0"/>
              </a:rPr>
              <a:t>using input text to LLM Embedding</a:t>
            </a:r>
            <a:endParaRPr kumimoji="1" lang="en-US" altLang="ko-Kore-KR" sz="900" b="1" dirty="0">
              <a:latin typeface="Proxima Nova" panose="02000506030000020004" pitchFamily="2" charset="0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BBCBE76B-76CA-8D82-0AC8-F5D182AD52AB}"/>
              </a:ext>
            </a:extLst>
          </p:cNvPr>
          <p:cNvSpPr/>
          <p:nvPr/>
        </p:nvSpPr>
        <p:spPr>
          <a:xfrm>
            <a:off x="3676724" y="2672324"/>
            <a:ext cx="1174889" cy="5551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Embedding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FAB73A-ACC8-2EED-5A20-3F4DB11F5A2E}"/>
              </a:ext>
            </a:extLst>
          </p:cNvPr>
          <p:cNvSpPr/>
          <p:nvPr/>
        </p:nvSpPr>
        <p:spPr>
          <a:xfrm>
            <a:off x="658286" y="2166911"/>
            <a:ext cx="7409082" cy="2045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오른쪽 화살표[R] 9">
            <a:extLst>
              <a:ext uri="{FF2B5EF4-FFF2-40B4-BE49-F238E27FC236}">
                <a16:creationId xmlns:a16="http://schemas.microsoft.com/office/drawing/2014/main" id="{C02B190D-EC51-A077-D2FB-C0DD82200BDC}"/>
              </a:ext>
            </a:extLst>
          </p:cNvPr>
          <p:cNvSpPr/>
          <p:nvPr/>
        </p:nvSpPr>
        <p:spPr>
          <a:xfrm>
            <a:off x="5027402" y="2679611"/>
            <a:ext cx="1607575" cy="55517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10">
            <a:extLst>
              <a:ext uri="{FF2B5EF4-FFF2-40B4-BE49-F238E27FC236}">
                <a16:creationId xmlns:a16="http://schemas.microsoft.com/office/drawing/2014/main" id="{6D572613-BCB4-A08D-2667-7921F4BD0458}"/>
              </a:ext>
            </a:extLst>
          </p:cNvPr>
          <p:cNvSpPr/>
          <p:nvPr/>
        </p:nvSpPr>
        <p:spPr>
          <a:xfrm>
            <a:off x="5253784" y="2672324"/>
            <a:ext cx="925865" cy="60106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5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Downstream</a:t>
            </a:r>
          </a:p>
          <a:p>
            <a:pPr algn="ctr"/>
            <a:endParaRPr kumimoji="1" lang="en-US" altLang="ko-Kore-KR" sz="85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sz="85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Classification</a:t>
            </a:r>
            <a:endParaRPr kumimoji="1" lang="ko-Kore-KR" altLang="en-US" sz="85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DB1C698B-F3C8-39D0-D5B5-2C2228C71E41}"/>
              </a:ext>
            </a:extLst>
          </p:cNvPr>
          <p:cNvSpPr/>
          <p:nvPr/>
        </p:nvSpPr>
        <p:spPr>
          <a:xfrm>
            <a:off x="6810766" y="2672323"/>
            <a:ext cx="925865" cy="5551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Result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BBC63-7E73-1310-23B0-9E04C02BD38C}"/>
              </a:ext>
            </a:extLst>
          </p:cNvPr>
          <p:cNvSpPr txBox="1"/>
          <p:nvPr/>
        </p:nvSpPr>
        <p:spPr>
          <a:xfrm>
            <a:off x="4520381" y="3429512"/>
            <a:ext cx="271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/>
              <a:t>using embeddings to </a:t>
            </a:r>
            <a:r>
              <a:rPr lang="en-US" altLang="ko-KR" sz="900" b="1">
                <a:solidFill>
                  <a:srgbClr val="FF0000"/>
                </a:solidFill>
              </a:rPr>
              <a:t>train a prediction model</a:t>
            </a:r>
            <a:br>
              <a:rPr lang="en-US" altLang="ko-KR" sz="900"/>
            </a:br>
            <a:r>
              <a:rPr lang="en-US" altLang="ko-KR" sz="900" b="1"/>
              <a:t>with a simple classification head</a:t>
            </a:r>
            <a:endParaRPr kumimoji="1" lang="en-US" altLang="ko-Kore-KR" sz="900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08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>
          <a:extLst>
            <a:ext uri="{FF2B5EF4-FFF2-40B4-BE49-F238E27FC236}">
              <a16:creationId xmlns:a16="http://schemas.microsoft.com/office/drawing/2014/main" id="{734C7688-C4D0-3CE5-688D-C3F184861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3BE0341-3DDB-1DA7-8828-53296E4A12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800">
                <a:latin typeface="Proxima Nova Extrabold" panose="020B0600000101010101" charset="0"/>
              </a:rPr>
              <a:t>The Evolution of LLM: Scale Laws &amp; Chain of Thought</a:t>
            </a:r>
            <a:endParaRPr sz="17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>
            <a:extLst>
              <a:ext uri="{FF2B5EF4-FFF2-40B4-BE49-F238E27FC236}">
                <a16:creationId xmlns:a16="http://schemas.microsoft.com/office/drawing/2014/main" id="{BB105C1F-601F-323F-421B-779BBE0421B1}"/>
              </a:ext>
            </a:extLst>
          </p:cNvPr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>
              <a:extLst>
                <a:ext uri="{FF2B5EF4-FFF2-40B4-BE49-F238E27FC236}">
                  <a16:creationId xmlns:a16="http://schemas.microsoft.com/office/drawing/2014/main" id="{32E4053C-4FEA-69C8-7676-99CD9E56B61C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>
              <a:extLst>
                <a:ext uri="{FF2B5EF4-FFF2-40B4-BE49-F238E27FC236}">
                  <a16:creationId xmlns:a16="http://schemas.microsoft.com/office/drawing/2014/main" id="{87048070-50C1-2D46-766B-597E107A775E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>
            <a:extLst>
              <a:ext uri="{FF2B5EF4-FFF2-40B4-BE49-F238E27FC236}">
                <a16:creationId xmlns:a16="http://schemas.microsoft.com/office/drawing/2014/main" id="{39AD9FC7-860F-0BFC-470B-EB2F0F8E03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81" name="Google Shape;81;p15">
            <a:extLst>
              <a:ext uri="{FF2B5EF4-FFF2-40B4-BE49-F238E27FC236}">
                <a16:creationId xmlns:a16="http://schemas.microsoft.com/office/drawing/2014/main" id="{E9141F03-F6A5-CB14-FEC5-1B3030F40465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61550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30BC6EF-92DB-11A2-C883-EB4D9FB1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C7E6C3DA-5C54-73EE-4FD5-3BFAD3F25C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Text Classification using LLM-Embeddings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F97E00B0-86F2-B2CD-D3B8-51DDCAB858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79CA2D23-FE5E-E093-058B-638474268FF8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9D935E0B-43AD-7703-C1A9-3C8CE7BC6D72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5A29E5B9-DAD1-F94E-8F96-E9C352CA3C8C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478BCF55-2027-8AF9-F495-0DDF5DB239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D0F1BB92-3ACA-7B11-65E1-7873E56DF4E0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F660FE9-2472-8B73-9AC7-24316C8C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36" y="1666558"/>
            <a:ext cx="5660835" cy="325722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A8E1B9-DB14-C162-8A7A-2DB0EB8183E6}"/>
              </a:ext>
            </a:extLst>
          </p:cNvPr>
          <p:cNvSpPr/>
          <p:nvPr/>
        </p:nvSpPr>
        <p:spPr>
          <a:xfrm>
            <a:off x="4853940" y="1666558"/>
            <a:ext cx="2468880" cy="3324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3971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A6ECB2F-4153-D331-A04F-C579CAA5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C8F06E0B-B73C-F411-B7A4-72B63F214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 (Sentiments Analysis)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1BD679E1-F3E2-0127-F3A4-71E6AC9E1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3E557208-5BA9-4E44-E716-0159955E978B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55A591DE-0C44-DDCC-FA59-8AD009F7EA97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00601E5B-F7A1-2128-7BE6-044DAFA8F2FA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7BD45DA3-827E-1A8B-4FB7-DD8E930B21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63B1E3EE-3134-DD0E-C15C-E502D2C6FD1C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AB816ABA-F419-0636-0F7B-CB2A7EA5245C}"/>
              </a:ext>
            </a:extLst>
          </p:cNvPr>
          <p:cNvSpPr/>
          <p:nvPr/>
        </p:nvSpPr>
        <p:spPr>
          <a:xfrm>
            <a:off x="769620" y="2261260"/>
            <a:ext cx="2191864" cy="79279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SST-2, MR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모서리가 둥근 직사각형 7">
            <a:extLst>
              <a:ext uri="{FF2B5EF4-FFF2-40B4-BE49-F238E27FC236}">
                <a16:creationId xmlns:a16="http://schemas.microsoft.com/office/drawing/2014/main" id="{3BFA67DA-3A6D-02F8-1912-274B93E553F8}"/>
              </a:ext>
            </a:extLst>
          </p:cNvPr>
          <p:cNvSpPr/>
          <p:nvPr/>
        </p:nvSpPr>
        <p:spPr>
          <a:xfrm>
            <a:off x="1102108" y="1927126"/>
            <a:ext cx="1562196" cy="2601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Movie Review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모서리가 둥근 직사각형 7">
            <a:extLst>
              <a:ext uri="{FF2B5EF4-FFF2-40B4-BE49-F238E27FC236}">
                <a16:creationId xmlns:a16="http://schemas.microsoft.com/office/drawing/2014/main" id="{9E7EA692-6529-1EAE-F3FF-EF94E745491C}"/>
              </a:ext>
            </a:extLst>
          </p:cNvPr>
          <p:cNvSpPr/>
          <p:nvPr/>
        </p:nvSpPr>
        <p:spPr>
          <a:xfrm>
            <a:off x="3246120" y="2261260"/>
            <a:ext cx="2191864" cy="79279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AGNews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FCC155A3-CAE1-C4CC-4BA5-0064C9707525}"/>
              </a:ext>
            </a:extLst>
          </p:cNvPr>
          <p:cNvSpPr/>
          <p:nvPr/>
        </p:nvSpPr>
        <p:spPr>
          <a:xfrm>
            <a:off x="3578608" y="1927126"/>
            <a:ext cx="1562196" cy="2601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News Review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6" name="모서리가 둥근 직사각형 7">
            <a:extLst>
              <a:ext uri="{FF2B5EF4-FFF2-40B4-BE49-F238E27FC236}">
                <a16:creationId xmlns:a16="http://schemas.microsoft.com/office/drawing/2014/main" id="{F4E2CDA0-2775-2525-20DE-73A9663D3CA1}"/>
              </a:ext>
            </a:extLst>
          </p:cNvPr>
          <p:cNvSpPr/>
          <p:nvPr/>
        </p:nvSpPr>
        <p:spPr>
          <a:xfrm>
            <a:off x="5722620" y="2261260"/>
            <a:ext cx="2191864" cy="79279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R8, R52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7DD1C0A7-1435-8B8A-D7CF-2217FC78DECF}"/>
              </a:ext>
            </a:extLst>
          </p:cNvPr>
          <p:cNvSpPr/>
          <p:nvPr/>
        </p:nvSpPr>
        <p:spPr>
          <a:xfrm>
            <a:off x="5844523" y="1927126"/>
            <a:ext cx="2006852" cy="2601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Reuters Topic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AF0CCEC9-ED71-1646-F5D1-F03F426B1857}"/>
              </a:ext>
            </a:extLst>
          </p:cNvPr>
          <p:cNvSpPr/>
          <p:nvPr/>
        </p:nvSpPr>
        <p:spPr>
          <a:xfrm>
            <a:off x="519140" y="3405860"/>
            <a:ext cx="2559019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Data : 67000, 50000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Label : + -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max_length : 56, 2470</a:t>
            </a: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2B073ABF-8597-AC1D-7C6E-F503733B76AF}"/>
              </a:ext>
            </a:extLst>
          </p:cNvPr>
          <p:cNvSpPr/>
          <p:nvPr/>
        </p:nvSpPr>
        <p:spPr>
          <a:xfrm>
            <a:off x="3354540" y="3413620"/>
            <a:ext cx="2010332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Data : 120000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Label : 4types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max_length : 177</a:t>
            </a:r>
          </a:p>
        </p:txBody>
      </p:sp>
      <p:sp>
        <p:nvSpPr>
          <p:cNvPr id="11" name="모서리가 둥근 직사각형 7">
            <a:extLst>
              <a:ext uri="{FF2B5EF4-FFF2-40B4-BE49-F238E27FC236}">
                <a16:creationId xmlns:a16="http://schemas.microsoft.com/office/drawing/2014/main" id="{C55EAEEF-8F3F-35DC-D11F-24198C47D5FF}"/>
              </a:ext>
            </a:extLst>
          </p:cNvPr>
          <p:cNvSpPr/>
          <p:nvPr/>
        </p:nvSpPr>
        <p:spPr>
          <a:xfrm>
            <a:off x="5641253" y="3429256"/>
            <a:ext cx="2354597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Data : 7600, 9000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Label : 8, 52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max_length : 964,1039</a:t>
            </a:r>
          </a:p>
        </p:txBody>
      </p:sp>
    </p:spTree>
    <p:extLst>
      <p:ext uri="{BB962C8B-B14F-4D97-AF65-F5344CB8AC3E}">
        <p14:creationId xmlns:p14="http://schemas.microsoft.com/office/powerpoint/2010/main" val="304407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8DDE2D06-10CB-753C-51BD-DFF7D2507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CDA67ECF-FA92-3DE9-3856-D3CDED421F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Comparison Target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CBE96895-2022-D104-AA41-A2018A2BD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86586A36-3783-7947-185B-C7324222B921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D1693B7F-38A8-10CD-DD22-5630E4044429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369A417F-96AC-D5DC-8038-F51054E4FE72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4029A4C6-D316-7041-92B4-35EADEBFE6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3EAA9159-B322-BF2C-054A-3E636C5086E3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A66B9D21-7BD2-D2F7-E412-113D4595DB33}"/>
              </a:ext>
            </a:extLst>
          </p:cNvPr>
          <p:cNvSpPr/>
          <p:nvPr/>
        </p:nvSpPr>
        <p:spPr>
          <a:xfrm>
            <a:off x="861060" y="2211184"/>
            <a:ext cx="2191864" cy="79279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PLM methods</a:t>
            </a:r>
          </a:p>
          <a:p>
            <a:pPr algn="ctr"/>
            <a:r>
              <a:rPr kumimoji="1" lang="en-US" altLang="en-US" sz="120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(Pretrained Language Model)</a:t>
            </a:r>
            <a:endParaRPr kumimoji="1" lang="ko-Kore-KR" altLang="en-US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모서리가 둥근 직사각형 7">
            <a:extLst>
              <a:ext uri="{FF2B5EF4-FFF2-40B4-BE49-F238E27FC236}">
                <a16:creationId xmlns:a16="http://schemas.microsoft.com/office/drawing/2014/main" id="{13454F3B-07E8-7587-CDA7-FCAF04FB8971}"/>
              </a:ext>
            </a:extLst>
          </p:cNvPr>
          <p:cNvSpPr/>
          <p:nvPr/>
        </p:nvSpPr>
        <p:spPr>
          <a:xfrm>
            <a:off x="3337560" y="2211184"/>
            <a:ext cx="2191864" cy="79279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Prompt-based LLM methods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6" name="모서리가 둥근 직사각형 7">
            <a:extLst>
              <a:ext uri="{FF2B5EF4-FFF2-40B4-BE49-F238E27FC236}">
                <a16:creationId xmlns:a16="http://schemas.microsoft.com/office/drawing/2014/main" id="{B5206205-AA02-430B-8406-61E340E9ECA8}"/>
              </a:ext>
            </a:extLst>
          </p:cNvPr>
          <p:cNvSpPr/>
          <p:nvPr/>
        </p:nvSpPr>
        <p:spPr>
          <a:xfrm>
            <a:off x="5814060" y="2211184"/>
            <a:ext cx="2191864" cy="79279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LLMEmbed-based Methods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62A6D27D-8F31-7A80-AF6A-92647509ADD4}"/>
              </a:ext>
            </a:extLst>
          </p:cNvPr>
          <p:cNvSpPr/>
          <p:nvPr/>
        </p:nvSpPr>
        <p:spPr>
          <a:xfrm>
            <a:off x="1118791" y="3224290"/>
            <a:ext cx="1676401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BERT-Large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RoBERTa-Large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C62571BA-E62D-E7AC-18E3-BC9BEE88FF21}"/>
              </a:ext>
            </a:extLst>
          </p:cNvPr>
          <p:cNvSpPr/>
          <p:nvPr/>
        </p:nvSpPr>
        <p:spPr>
          <a:xfrm>
            <a:off x="3595291" y="3230762"/>
            <a:ext cx="1676401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IO</a:t>
            </a:r>
          </a:p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CARP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1" name="모서리가 둥근 직사각형 7">
            <a:extLst>
              <a:ext uri="{FF2B5EF4-FFF2-40B4-BE49-F238E27FC236}">
                <a16:creationId xmlns:a16="http://schemas.microsoft.com/office/drawing/2014/main" id="{F1F26FCE-E202-57B3-2CA8-F48C02DA625D}"/>
              </a:ext>
            </a:extLst>
          </p:cNvPr>
          <p:cNvSpPr/>
          <p:nvPr/>
        </p:nvSpPr>
        <p:spPr>
          <a:xfrm>
            <a:off x="6071791" y="3224290"/>
            <a:ext cx="1676401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Various Pooling Methods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945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AA30916F-19FA-8416-0054-EEF934648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36229529-F750-3886-4A94-E3F299FF5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Methodology : LLM-embed Structure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58722CC4-C50D-6B84-E853-16F62AE13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1F998FB9-31EE-FAAF-A9F0-53DF4157C064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AC41A9EE-73CB-1E2D-F08A-3B1357BCC701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8538EB35-362C-60C4-9D2E-87CE98086EBE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C3AFFB9F-69CF-9CA3-5CF5-6F79EFEC2D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D84F6FA2-1054-7495-0947-FD0AA230DC10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9B479A-AC19-3A9B-9183-67E61A9C6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49" y="1495075"/>
            <a:ext cx="6263831" cy="32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5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49FF9A6B-C478-AE7D-59BE-2DAC6B15F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75402415-8929-94F9-63D6-8D0C160467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Methodology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FD59DA27-63F6-CD60-5CB9-CA9520A27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44C5917D-7558-1F86-4CD7-79A41DC0423F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9966EE81-876F-17C3-1AAF-A91ACBAE05BD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804197E9-7251-71D4-B81B-B9BAF96BDE99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9E399978-5025-D312-3845-8C36BACE0B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49EFA28D-BC92-1946-DDC3-ECC24E7F60BA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356EEB-CB67-6063-EF1F-0F63512B3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9" y="3147542"/>
            <a:ext cx="1210799" cy="3646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481DAF-B727-34FB-A9B0-76744966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943" y="3122228"/>
            <a:ext cx="747983" cy="3646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0F3F0D-4C23-191A-9AF4-922D16E00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20" y="2603063"/>
            <a:ext cx="1779216" cy="363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1E01A4-7DA3-45F2-1F8E-2E749536C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958" y="2099535"/>
            <a:ext cx="402739" cy="3646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A79C0E-0815-D98C-A5EE-636EBF362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258" y="1595286"/>
            <a:ext cx="376138" cy="363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B1A8B89-BFDB-058E-FCBF-2845DF68A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835" y="3744531"/>
            <a:ext cx="1290984" cy="363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66EDFEC-A335-C269-D5A2-704C6E4078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463" y="1543925"/>
            <a:ext cx="3225907" cy="3636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B97D44F-0016-1D41-EC7D-E7227DE0CD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70" y="4311546"/>
            <a:ext cx="1598466" cy="363600"/>
          </a:xfrm>
          <a:prstGeom prst="rect">
            <a:avLst/>
          </a:prstGeom>
        </p:spPr>
      </p:pic>
      <p:sp>
        <p:nvSpPr>
          <p:cNvPr id="32" name="모서리가 둥근 직사각형 7">
            <a:extLst>
              <a:ext uri="{FF2B5EF4-FFF2-40B4-BE49-F238E27FC236}">
                <a16:creationId xmlns:a16="http://schemas.microsoft.com/office/drawing/2014/main" id="{F39B2C6D-9A83-D56F-4288-C576D51DF433}"/>
              </a:ext>
            </a:extLst>
          </p:cNvPr>
          <p:cNvSpPr/>
          <p:nvPr/>
        </p:nvSpPr>
        <p:spPr>
          <a:xfrm>
            <a:off x="2637926" y="1573572"/>
            <a:ext cx="2094094" cy="363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Stands for model :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3" name="모서리가 둥근 직사각형 7">
            <a:extLst>
              <a:ext uri="{FF2B5EF4-FFF2-40B4-BE49-F238E27FC236}">
                <a16:creationId xmlns:a16="http://schemas.microsoft.com/office/drawing/2014/main" id="{4E438BE2-9FF6-CF34-B8C8-91C5C4B17918}"/>
              </a:ext>
            </a:extLst>
          </p:cNvPr>
          <p:cNvSpPr/>
          <p:nvPr/>
        </p:nvSpPr>
        <p:spPr>
          <a:xfrm>
            <a:off x="2813186" y="2084789"/>
            <a:ext cx="2414134" cy="363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Stands for networks-depth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5" name="모서리가 둥근 직사각형 7">
            <a:extLst>
              <a:ext uri="{FF2B5EF4-FFF2-40B4-BE49-F238E27FC236}">
                <a16:creationId xmlns:a16="http://schemas.microsoft.com/office/drawing/2014/main" id="{30E2DA31-30EE-D7FF-ABE9-F0FFF9835181}"/>
              </a:ext>
            </a:extLst>
          </p:cNvPr>
          <p:cNvSpPr/>
          <p:nvPr/>
        </p:nvSpPr>
        <p:spPr>
          <a:xfrm>
            <a:off x="2851286" y="2607098"/>
            <a:ext cx="2414134" cy="363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Data : Split into train, test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6" name="모서리가 둥근 직사각형 7">
            <a:extLst>
              <a:ext uri="{FF2B5EF4-FFF2-40B4-BE49-F238E27FC236}">
                <a16:creationId xmlns:a16="http://schemas.microsoft.com/office/drawing/2014/main" id="{07C57996-A5F2-63BB-9B85-41DC1AD4CA2A}"/>
              </a:ext>
            </a:extLst>
          </p:cNvPr>
          <p:cNvSpPr/>
          <p:nvPr/>
        </p:nvSpPr>
        <p:spPr>
          <a:xfrm>
            <a:off x="2851285" y="3753003"/>
            <a:ext cx="2414133" cy="363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Extracted embedding     :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5110723-153B-DD54-BDCF-56EB13D70F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9221" y="3758241"/>
            <a:ext cx="1766970" cy="363600"/>
          </a:xfrm>
          <a:prstGeom prst="rect">
            <a:avLst/>
          </a:prstGeom>
        </p:spPr>
      </p:pic>
      <p:sp>
        <p:nvSpPr>
          <p:cNvPr id="39" name="모서리가 둥근 직사각형 7">
            <a:extLst>
              <a:ext uri="{FF2B5EF4-FFF2-40B4-BE49-F238E27FC236}">
                <a16:creationId xmlns:a16="http://schemas.microsoft.com/office/drawing/2014/main" id="{773DE7E0-9881-4BE4-5709-8A816322933C}"/>
              </a:ext>
            </a:extLst>
          </p:cNvPr>
          <p:cNvSpPr/>
          <p:nvPr/>
        </p:nvSpPr>
        <p:spPr>
          <a:xfrm>
            <a:off x="1609123" y="3179356"/>
            <a:ext cx="368327" cy="363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,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0" name="모서리가 둥근 직사각형 7">
            <a:extLst>
              <a:ext uri="{FF2B5EF4-FFF2-40B4-BE49-F238E27FC236}">
                <a16:creationId xmlns:a16="http://schemas.microsoft.com/office/drawing/2014/main" id="{C3D08C73-6CB4-1664-34B8-2B029919EE3D}"/>
              </a:ext>
            </a:extLst>
          </p:cNvPr>
          <p:cNvSpPr/>
          <p:nvPr/>
        </p:nvSpPr>
        <p:spPr>
          <a:xfrm>
            <a:off x="2851286" y="3179035"/>
            <a:ext cx="4021954" cy="363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LLM embedding, Downstream Classifier Head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1" name="모서리가 둥근 직사각형 7">
            <a:extLst>
              <a:ext uri="{FF2B5EF4-FFF2-40B4-BE49-F238E27FC236}">
                <a16:creationId xmlns:a16="http://schemas.microsoft.com/office/drawing/2014/main" id="{664EA4CC-66FF-9786-C645-D7A64EA1B6BF}"/>
              </a:ext>
            </a:extLst>
          </p:cNvPr>
          <p:cNvSpPr/>
          <p:nvPr/>
        </p:nvSpPr>
        <p:spPr>
          <a:xfrm>
            <a:off x="2851285" y="4318264"/>
            <a:ext cx="3816215" cy="363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V stands for final semantic embedding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70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8581F938-2501-C5ED-8DAA-8D2283CA5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FD8115C1-B1D1-5B75-5755-753295AC4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Methodology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BA3199D6-53E6-BEEE-9C12-46D1D5909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C82A14D5-2924-E823-29E8-550C1BE76435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C07C6F1C-3FEA-D7A2-4FE1-DDC52A5959E2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D674F6E1-CCEF-5759-717B-999E30760123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FEB1C430-E8FF-22B6-6F11-4204B00B34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916D7EEA-3684-F442-4FC8-4B163C3DC8D6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5371115-8094-DA9A-DAD2-E92CD2E77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336" y="2583344"/>
            <a:ext cx="1210799" cy="3646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721F50F-3303-2515-6389-07F10061E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383" y="2548593"/>
            <a:ext cx="747983" cy="3646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3C0A18A-16AD-F05E-2ED4-BBA1148BA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50" y="2580751"/>
            <a:ext cx="1779216" cy="363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4583E4-CF41-D974-AD78-B014690EE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273" y="2573203"/>
            <a:ext cx="1290984" cy="363600"/>
          </a:xfrm>
          <a:prstGeom prst="rect">
            <a:avLst/>
          </a:prstGeom>
        </p:spPr>
      </p:pic>
      <p:sp>
        <p:nvSpPr>
          <p:cNvPr id="35" name="모서리가 둥근 직사각형 7">
            <a:extLst>
              <a:ext uri="{FF2B5EF4-FFF2-40B4-BE49-F238E27FC236}">
                <a16:creationId xmlns:a16="http://schemas.microsoft.com/office/drawing/2014/main" id="{AEB7BA99-4569-6A49-7CA0-9F902EADE333}"/>
              </a:ext>
            </a:extLst>
          </p:cNvPr>
          <p:cNvSpPr/>
          <p:nvPr/>
        </p:nvSpPr>
        <p:spPr>
          <a:xfrm>
            <a:off x="1290732" y="3011678"/>
            <a:ext cx="669451" cy="363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Data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6" name="모서리가 둥근 직사각형 7">
            <a:extLst>
              <a:ext uri="{FF2B5EF4-FFF2-40B4-BE49-F238E27FC236}">
                <a16:creationId xmlns:a16="http://schemas.microsoft.com/office/drawing/2014/main" id="{C6E55A67-1AEB-87B3-9198-87711B323EC0}"/>
              </a:ext>
            </a:extLst>
          </p:cNvPr>
          <p:cNvSpPr/>
          <p:nvPr/>
        </p:nvSpPr>
        <p:spPr>
          <a:xfrm>
            <a:off x="4728852" y="3022133"/>
            <a:ext cx="1989813" cy="363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Extracted embedding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860B376-4862-6403-4F97-3E2B81953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478" y="1745836"/>
            <a:ext cx="1766970" cy="363600"/>
          </a:xfrm>
          <a:prstGeom prst="rect">
            <a:avLst/>
          </a:prstGeom>
        </p:spPr>
      </p:pic>
      <p:sp>
        <p:nvSpPr>
          <p:cNvPr id="40" name="모서리가 둥근 직사각형 7">
            <a:extLst>
              <a:ext uri="{FF2B5EF4-FFF2-40B4-BE49-F238E27FC236}">
                <a16:creationId xmlns:a16="http://schemas.microsoft.com/office/drawing/2014/main" id="{FB5D092C-DCE6-3548-3F7C-7483B7A154DA}"/>
              </a:ext>
            </a:extLst>
          </p:cNvPr>
          <p:cNvSpPr/>
          <p:nvPr/>
        </p:nvSpPr>
        <p:spPr>
          <a:xfrm>
            <a:off x="2844759" y="3012607"/>
            <a:ext cx="1589952" cy="363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LLM embedding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2C16694C-A4B3-B2C3-3157-C010DB57A680}"/>
              </a:ext>
            </a:extLst>
          </p:cNvPr>
          <p:cNvSpPr/>
          <p:nvPr/>
        </p:nvSpPr>
        <p:spPr>
          <a:xfrm>
            <a:off x="7056602" y="2991842"/>
            <a:ext cx="1039544" cy="36360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Classifier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6692DEFC-C045-A293-5B54-47E123238CB3}"/>
              </a:ext>
            </a:extLst>
          </p:cNvPr>
          <p:cNvCxnSpPr>
            <a:cxnSpLocks/>
          </p:cNvCxnSpPr>
          <p:nvPr/>
        </p:nvCxnSpPr>
        <p:spPr>
          <a:xfrm>
            <a:off x="2655192" y="2847977"/>
            <a:ext cx="1895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5CDF1A0-0703-EFDA-36B9-5E7B5422551E}"/>
              </a:ext>
            </a:extLst>
          </p:cNvPr>
          <p:cNvCxnSpPr>
            <a:cxnSpLocks/>
          </p:cNvCxnSpPr>
          <p:nvPr/>
        </p:nvCxnSpPr>
        <p:spPr>
          <a:xfrm>
            <a:off x="4491612" y="2847977"/>
            <a:ext cx="1895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547DD5-DC2A-A8E0-6FF6-D75E23F3A574}"/>
              </a:ext>
            </a:extLst>
          </p:cNvPr>
          <p:cNvCxnSpPr>
            <a:cxnSpLocks/>
          </p:cNvCxnSpPr>
          <p:nvPr/>
        </p:nvCxnSpPr>
        <p:spPr>
          <a:xfrm>
            <a:off x="6718665" y="2847977"/>
            <a:ext cx="1895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7F32CA-6310-9627-C89E-2204A248080A}"/>
              </a:ext>
            </a:extLst>
          </p:cNvPr>
          <p:cNvSpPr/>
          <p:nvPr/>
        </p:nvSpPr>
        <p:spPr>
          <a:xfrm>
            <a:off x="678180" y="2295527"/>
            <a:ext cx="1920102" cy="131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79E7FC-5C83-56D9-E5FD-F91F356D2FA7}"/>
              </a:ext>
            </a:extLst>
          </p:cNvPr>
          <p:cNvSpPr/>
          <p:nvPr/>
        </p:nvSpPr>
        <p:spPr>
          <a:xfrm>
            <a:off x="2865259" y="2295527"/>
            <a:ext cx="1552555" cy="131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4F4C27-A084-726F-04A3-328AF8E1E56C}"/>
              </a:ext>
            </a:extLst>
          </p:cNvPr>
          <p:cNvSpPr/>
          <p:nvPr/>
        </p:nvSpPr>
        <p:spPr>
          <a:xfrm>
            <a:off x="4741428" y="2295527"/>
            <a:ext cx="1903212" cy="131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6440D6-7ED1-B171-EC75-B1C169C53115}"/>
              </a:ext>
            </a:extLst>
          </p:cNvPr>
          <p:cNvSpPr/>
          <p:nvPr/>
        </p:nvSpPr>
        <p:spPr>
          <a:xfrm>
            <a:off x="7056602" y="2295527"/>
            <a:ext cx="1039544" cy="131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84D37B-9180-F086-AAE5-B55D3453C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4215" y="3726917"/>
            <a:ext cx="1598466" cy="3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5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96FB3150-3C5C-9FED-FE00-09D1EDBAB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B689C377-F0D5-8014-87E9-1973D38D43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Methodology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6E5C7537-58FC-65F8-0109-86DABAEB25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CBAF6553-58D7-BC7F-2BD5-B495693BBA74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2D5A5743-C5F6-C8AE-D806-8D561160A320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F5614D72-1196-3A6B-9FAC-48F03319C494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D2C5DFB9-CBDB-32D6-3FF1-23C9AA981E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0AFAADA7-2CE3-0E64-7DC2-DC4A9CF3E34C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833E1-6277-C20B-B52F-B519A20AC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8" y="1582719"/>
            <a:ext cx="5877412" cy="308049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F6940F9-E504-26C0-9669-B5DB765E59A1}"/>
              </a:ext>
            </a:extLst>
          </p:cNvPr>
          <p:cNvSpPr/>
          <p:nvPr/>
        </p:nvSpPr>
        <p:spPr>
          <a:xfrm>
            <a:off x="1866901" y="1767841"/>
            <a:ext cx="3429000" cy="1598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DFE689-2BB2-49E6-D05D-CF75CDDB2AAD}"/>
              </a:ext>
            </a:extLst>
          </p:cNvPr>
          <p:cNvSpPr/>
          <p:nvPr/>
        </p:nvSpPr>
        <p:spPr>
          <a:xfrm>
            <a:off x="4483511" y="3647178"/>
            <a:ext cx="812390" cy="947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3930FB6-29D6-6A4C-DDAC-DA0237C84690}"/>
              </a:ext>
            </a:extLst>
          </p:cNvPr>
          <p:cNvCxnSpPr>
            <a:cxnSpLocks/>
          </p:cNvCxnSpPr>
          <p:nvPr/>
        </p:nvCxnSpPr>
        <p:spPr>
          <a:xfrm>
            <a:off x="5295900" y="1933577"/>
            <a:ext cx="12268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90EDDDFD-A4AD-2E55-0B57-E829ECB09D20}"/>
              </a:ext>
            </a:extLst>
          </p:cNvPr>
          <p:cNvSpPr/>
          <p:nvPr/>
        </p:nvSpPr>
        <p:spPr>
          <a:xfrm>
            <a:off x="6591300" y="1582719"/>
            <a:ext cx="2026920" cy="79279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Average of embedding</a:t>
            </a:r>
          </a:p>
          <a:p>
            <a:pPr algn="ctr"/>
            <a:r>
              <a:rPr kumimoji="1" lang="en-US" altLang="en-US" sz="120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(B,L,D) → (B,D)</a:t>
            </a:r>
            <a:endParaRPr kumimoji="1" lang="ko-Kore-KR" altLang="en-US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B4D8C74-AEAB-7800-135D-EB4F089FADFB}"/>
              </a:ext>
            </a:extLst>
          </p:cNvPr>
          <p:cNvCxnSpPr>
            <a:cxnSpLocks/>
          </p:cNvCxnSpPr>
          <p:nvPr/>
        </p:nvCxnSpPr>
        <p:spPr>
          <a:xfrm>
            <a:off x="5295900" y="4134244"/>
            <a:ext cx="12268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4B27D7C3-B276-F4AA-696C-BE0798D2E368}"/>
              </a:ext>
            </a:extLst>
          </p:cNvPr>
          <p:cNvSpPr/>
          <p:nvPr/>
        </p:nvSpPr>
        <p:spPr>
          <a:xfrm>
            <a:off x="6591300" y="3772007"/>
            <a:ext cx="2026920" cy="79279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CLS of embedding</a:t>
            </a:r>
          </a:p>
          <a:p>
            <a:pPr algn="ctr"/>
            <a:r>
              <a:rPr kumimoji="1" lang="en-US" altLang="en-US" sz="120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(B,L,D) → (B,D)</a:t>
            </a:r>
            <a:endParaRPr kumimoji="1" lang="ko-Kore-KR" altLang="en-US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09F186-6D31-B3DF-8497-465E990FAC6F}"/>
              </a:ext>
            </a:extLst>
          </p:cNvPr>
          <p:cNvSpPr/>
          <p:nvPr/>
        </p:nvSpPr>
        <p:spPr>
          <a:xfrm>
            <a:off x="5418067" y="2575020"/>
            <a:ext cx="243348" cy="1334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8378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2B3D7B18-CF4D-C028-1DC1-14661DF8A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3ECE6E19-A20B-8732-8377-E9E6E55BBF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Methodology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A2679030-3B0E-04D5-73D0-955ADDB027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D22E9DDC-A65A-8D53-A61D-0C30CFC527C2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0587F904-E427-DF8D-D199-7C587A582131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6123225A-BF6C-E37E-8769-A5F92466C04E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1D8BA6CA-EE39-1171-DB81-EAFB983A83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2904635A-D40A-1404-83E3-C1460AF15BD5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08AB12-0ADF-6E92-BEFD-DAC706BC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11" y="1497941"/>
            <a:ext cx="6162980" cy="33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33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A033074D-10E8-4586-1AEF-FDBFBAEDE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263D9124-0563-C043-0AE8-B157DC448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Co-occurence pooling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443F6727-994C-7299-8F9D-4029570B44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216E5DF6-774D-37C3-E2F2-FF673CCF4F4C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F604DA47-A826-E63A-B205-E5FF81221A3B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20546BD3-DD74-A486-738A-6BC35EDA9AF8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4777164B-8786-C76B-1655-497C6385CB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AD78CF6D-5519-8F0A-F2CF-4CEAEAB6C340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1DE352-7D06-EA14-EC36-D9E3E29DE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643" y="1821706"/>
            <a:ext cx="1210426" cy="370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20561B-CF8D-5B72-3886-6F0828F03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695" y="1821706"/>
            <a:ext cx="2690676" cy="370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40138B-3A87-8E12-3E46-26D30F818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668" y="2758398"/>
            <a:ext cx="1418311" cy="370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594532-AF52-0A7D-0A62-4784A10DC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94" y="2765977"/>
            <a:ext cx="1350196" cy="370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A0AADC-0AF5-4005-F63F-9F21F854A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6919" y="3584012"/>
            <a:ext cx="3296299" cy="8130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6F0C37-F377-9BF3-859A-2AFADD00C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8627" y="3675499"/>
            <a:ext cx="2046657" cy="6108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5873A2-9A50-8CA7-605E-A103DC5F5B7E}"/>
              </a:ext>
            </a:extLst>
          </p:cNvPr>
          <p:cNvSpPr/>
          <p:nvPr/>
        </p:nvSpPr>
        <p:spPr>
          <a:xfrm>
            <a:off x="1368716" y="1729821"/>
            <a:ext cx="5750641" cy="637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1535A0-C52D-5210-28B4-B25BFF6F9009}"/>
              </a:ext>
            </a:extLst>
          </p:cNvPr>
          <p:cNvSpPr/>
          <p:nvPr/>
        </p:nvSpPr>
        <p:spPr>
          <a:xfrm>
            <a:off x="1368716" y="2632435"/>
            <a:ext cx="5750641" cy="637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AAB032-4516-BB88-8212-4C8C58E03293}"/>
              </a:ext>
            </a:extLst>
          </p:cNvPr>
          <p:cNvSpPr/>
          <p:nvPr/>
        </p:nvSpPr>
        <p:spPr>
          <a:xfrm>
            <a:off x="1368716" y="3508058"/>
            <a:ext cx="3800594" cy="1025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D932B0-82A2-91E4-D730-ABD43617466F}"/>
              </a:ext>
            </a:extLst>
          </p:cNvPr>
          <p:cNvSpPr/>
          <p:nvPr/>
        </p:nvSpPr>
        <p:spPr>
          <a:xfrm>
            <a:off x="5728627" y="3713623"/>
            <a:ext cx="2139638" cy="572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0765975-425A-685F-D17E-52A77821E3C3}"/>
              </a:ext>
            </a:extLst>
          </p:cNvPr>
          <p:cNvCxnSpPr>
            <a:cxnSpLocks/>
          </p:cNvCxnSpPr>
          <p:nvPr/>
        </p:nvCxnSpPr>
        <p:spPr>
          <a:xfrm>
            <a:off x="3737127" y="2367706"/>
            <a:ext cx="0" cy="264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CA31B5A-17FA-96A9-B4BE-3AB824D2E031}"/>
              </a:ext>
            </a:extLst>
          </p:cNvPr>
          <p:cNvCxnSpPr>
            <a:cxnSpLocks/>
          </p:cNvCxnSpPr>
          <p:nvPr/>
        </p:nvCxnSpPr>
        <p:spPr>
          <a:xfrm>
            <a:off x="3737127" y="3270320"/>
            <a:ext cx="0" cy="2377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2401CB4-BAD5-FA1C-063A-90BA906758DF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169310" y="3999973"/>
            <a:ext cx="559317" cy="9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937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ACDE31C0-F0AC-6491-97FC-F41F12AFA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3B2C2F69-8685-155D-CAB8-C9C5F8257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1D4F0DDA-1A60-E28E-4F68-20EA924BC7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892544F9-195B-0E0D-8880-3F9FE9E3FCB8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D6870712-94D4-9356-089B-0735016EB4D2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F6727946-C86B-F836-CD80-4B92B50463E2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B466B043-56C1-C0D6-A857-4DFB209443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1FF4920B-F19D-945D-559C-27EF8AA61184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244CF-723F-F553-55B3-314D23DB1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327" y="1088929"/>
            <a:ext cx="5529895" cy="38776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D0A37E2-F674-9DB7-E99A-0408BE8A4423}"/>
              </a:ext>
            </a:extLst>
          </p:cNvPr>
          <p:cNvSpPr/>
          <p:nvPr/>
        </p:nvSpPr>
        <p:spPr>
          <a:xfrm>
            <a:off x="6650699" y="1064417"/>
            <a:ext cx="676974" cy="647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24BCF0-6865-46CE-BBDB-758A4AFA2A6B}"/>
              </a:ext>
            </a:extLst>
          </p:cNvPr>
          <p:cNvSpPr/>
          <p:nvPr/>
        </p:nvSpPr>
        <p:spPr>
          <a:xfrm>
            <a:off x="6650699" y="1710633"/>
            <a:ext cx="676974" cy="647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8E571E-A92E-681F-1A2B-89A717188F44}"/>
              </a:ext>
            </a:extLst>
          </p:cNvPr>
          <p:cNvSpPr/>
          <p:nvPr/>
        </p:nvSpPr>
        <p:spPr>
          <a:xfrm>
            <a:off x="6650699" y="2358489"/>
            <a:ext cx="676974" cy="2525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146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4C34B1F9-DF64-2735-28D3-D5891757B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690F078-0884-6B59-1CAA-D3823955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51" y="1264880"/>
            <a:ext cx="2363302" cy="3372995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26C5ACDC-6132-9346-B2D8-D9741E0303DA}"/>
              </a:ext>
            </a:extLst>
          </p:cNvPr>
          <p:cNvSpPr/>
          <p:nvPr/>
        </p:nvSpPr>
        <p:spPr>
          <a:xfrm>
            <a:off x="3479299" y="2862336"/>
            <a:ext cx="842703" cy="55517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2CB30863-6093-15FD-25E9-ECC015ECD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LLM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3566558B-68CE-1018-6B0C-D90C45D3E8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The Evolution of LLM: GPT &amp; Chain of Thought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DC6621BF-B733-7EF5-B2A8-A01DFE391FF2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CC13D27B-14A5-AD64-0255-2D6E857906ED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5010AD12-FBC2-4E46-4D57-CD3BA3A808FB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499FB102-C603-8C03-DAF0-7BCC1E086B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07778DE1-A387-FCEF-D166-9A797B450452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FA769F10-B5C0-3A02-5373-1410F5C63ADD}"/>
              </a:ext>
            </a:extLst>
          </p:cNvPr>
          <p:cNvSpPr/>
          <p:nvPr/>
        </p:nvSpPr>
        <p:spPr>
          <a:xfrm>
            <a:off x="4798503" y="1717707"/>
            <a:ext cx="1058189" cy="4763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BERT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1" name="왼쪽 대괄호[L] 8">
            <a:extLst>
              <a:ext uri="{FF2B5EF4-FFF2-40B4-BE49-F238E27FC236}">
                <a16:creationId xmlns:a16="http://schemas.microsoft.com/office/drawing/2014/main" id="{BEFC8116-38E2-2D44-13D0-F9334262FE16}"/>
              </a:ext>
            </a:extLst>
          </p:cNvPr>
          <p:cNvSpPr/>
          <p:nvPr/>
        </p:nvSpPr>
        <p:spPr>
          <a:xfrm>
            <a:off x="4471961" y="1978804"/>
            <a:ext cx="131079" cy="232223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7">
            <a:extLst>
              <a:ext uri="{FF2B5EF4-FFF2-40B4-BE49-F238E27FC236}">
                <a16:creationId xmlns:a16="http://schemas.microsoft.com/office/drawing/2014/main" id="{26DBB9D9-A055-8F77-252D-C81F8E535D5B}"/>
              </a:ext>
            </a:extLst>
          </p:cNvPr>
          <p:cNvSpPr/>
          <p:nvPr/>
        </p:nvSpPr>
        <p:spPr>
          <a:xfrm>
            <a:off x="4822132" y="4090517"/>
            <a:ext cx="1058189" cy="4763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GPT 1, 2, 3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923EE22A-BE96-325F-AFB7-67B2603F78E7}"/>
              </a:ext>
            </a:extLst>
          </p:cNvPr>
          <p:cNvSpPr/>
          <p:nvPr/>
        </p:nvSpPr>
        <p:spPr>
          <a:xfrm>
            <a:off x="6052154" y="4090517"/>
            <a:ext cx="1058189" cy="4763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Chat GPT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2D483ADE-276F-AD18-73EE-8E06439DA8D2}"/>
              </a:ext>
            </a:extLst>
          </p:cNvPr>
          <p:cNvSpPr/>
          <p:nvPr/>
        </p:nvSpPr>
        <p:spPr>
          <a:xfrm>
            <a:off x="7282176" y="4090517"/>
            <a:ext cx="1058189" cy="4763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GPT 4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7" name="모서리가 둥근 직사각형 7">
            <a:extLst>
              <a:ext uri="{FF2B5EF4-FFF2-40B4-BE49-F238E27FC236}">
                <a16:creationId xmlns:a16="http://schemas.microsoft.com/office/drawing/2014/main" id="{6C12CA69-3270-CA06-5891-BB94E3C91888}"/>
              </a:ext>
            </a:extLst>
          </p:cNvPr>
          <p:cNvSpPr/>
          <p:nvPr/>
        </p:nvSpPr>
        <p:spPr>
          <a:xfrm>
            <a:off x="6052154" y="1698893"/>
            <a:ext cx="1058189" cy="4763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RoBERTa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8" name="모서리가 둥근 직사각형 7">
            <a:extLst>
              <a:ext uri="{FF2B5EF4-FFF2-40B4-BE49-F238E27FC236}">
                <a16:creationId xmlns:a16="http://schemas.microsoft.com/office/drawing/2014/main" id="{EE8C4F18-5613-61AF-F331-8F5C559B62FF}"/>
              </a:ext>
            </a:extLst>
          </p:cNvPr>
          <p:cNvSpPr/>
          <p:nvPr/>
        </p:nvSpPr>
        <p:spPr>
          <a:xfrm>
            <a:off x="4798503" y="2523723"/>
            <a:ext cx="1058189" cy="4763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LLaMA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9" name="모서리가 둥근 직사각형 7">
            <a:extLst>
              <a:ext uri="{FF2B5EF4-FFF2-40B4-BE49-F238E27FC236}">
                <a16:creationId xmlns:a16="http://schemas.microsoft.com/office/drawing/2014/main" id="{6B7B41E4-C0CD-0F39-C9F0-988E7D681182}"/>
              </a:ext>
            </a:extLst>
          </p:cNvPr>
          <p:cNvSpPr/>
          <p:nvPr/>
        </p:nvSpPr>
        <p:spPr>
          <a:xfrm>
            <a:off x="4807778" y="3307120"/>
            <a:ext cx="1058189" cy="4763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Gemini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0" name="모서리가 둥근 직사각형 7">
            <a:extLst>
              <a:ext uri="{FF2B5EF4-FFF2-40B4-BE49-F238E27FC236}">
                <a16:creationId xmlns:a16="http://schemas.microsoft.com/office/drawing/2014/main" id="{5EBCA0A2-6B4F-1F00-B345-BA9DCDFD9820}"/>
              </a:ext>
            </a:extLst>
          </p:cNvPr>
          <p:cNvSpPr/>
          <p:nvPr/>
        </p:nvSpPr>
        <p:spPr>
          <a:xfrm>
            <a:off x="6052155" y="2523723"/>
            <a:ext cx="1058189" cy="4763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LLaMA 2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1" name="모서리가 둥근 직사각형 7">
            <a:extLst>
              <a:ext uri="{FF2B5EF4-FFF2-40B4-BE49-F238E27FC236}">
                <a16:creationId xmlns:a16="http://schemas.microsoft.com/office/drawing/2014/main" id="{44921C3D-9A9D-DA39-F1CC-95DA5FE051A9}"/>
              </a:ext>
            </a:extLst>
          </p:cNvPr>
          <p:cNvSpPr/>
          <p:nvPr/>
        </p:nvSpPr>
        <p:spPr>
          <a:xfrm>
            <a:off x="7282175" y="2523723"/>
            <a:ext cx="1058189" cy="47633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LLaMA 3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485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568299C5-CDAC-C177-0969-78F0F7545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D61C7063-3240-E109-7FD0-37E29469E3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DE45360A-001B-542E-4ED0-BE597C3EC6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7A0033DD-2736-B605-FF7A-3ADD57F9ECC6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6FB41E19-90AD-13F5-4F62-34BC84142760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46D42F72-1D34-3DF4-7973-50B2BE1B6A61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7670935C-6F1A-A46D-943B-F4594F14BE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D9F32B3E-B5AB-E4A5-EC7D-EE69D5328120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14C221-3C76-2A75-A916-2755FE4A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12" y="1580942"/>
            <a:ext cx="6660000" cy="15188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5185A5-FD7B-6B12-0801-7743B95C9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090" y="3274909"/>
            <a:ext cx="6660000" cy="125744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328057-92A5-581D-A634-3DD78F5BF810}"/>
              </a:ext>
            </a:extLst>
          </p:cNvPr>
          <p:cNvSpPr/>
          <p:nvPr/>
        </p:nvSpPr>
        <p:spPr>
          <a:xfrm>
            <a:off x="7003037" y="1580942"/>
            <a:ext cx="676974" cy="1492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896E02-F3EA-EE35-EEC3-B073191AEE5A}"/>
              </a:ext>
            </a:extLst>
          </p:cNvPr>
          <p:cNvSpPr/>
          <p:nvPr/>
        </p:nvSpPr>
        <p:spPr>
          <a:xfrm>
            <a:off x="6786695" y="3249033"/>
            <a:ext cx="1052395" cy="1414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0019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C8F71D8C-7696-E1FA-934F-DA3F04791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E315E107-5EB3-C225-1AA0-CCB9F7E1FB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134118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7EBAB699-1611-3256-B12A-25FB955302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534FA08F-8FDC-AAFE-74B8-68C5CEFDFC29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6046F434-BE3A-D563-0D79-CA11BCC28D97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1C608807-E08C-AA1C-BD4B-94E18D053F8B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744352AB-3A48-8D5A-1CCB-7DF8A1AFB0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41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92F58F7F-DA05-AC23-749F-E796FD3B0DA6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23">
            <a:extLst>
              <a:ext uri="{FF2B5EF4-FFF2-40B4-BE49-F238E27FC236}">
                <a16:creationId xmlns:a16="http://schemas.microsoft.com/office/drawing/2014/main" id="{E0C4D2E8-D113-C329-6566-77CA64777329}"/>
              </a:ext>
            </a:extLst>
          </p:cNvPr>
          <p:cNvSpPr/>
          <p:nvPr/>
        </p:nvSpPr>
        <p:spPr>
          <a:xfrm>
            <a:off x="561710" y="1821706"/>
            <a:ext cx="3671788" cy="27054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kumimoji="1" lang="en-US" altLang="ko-Kore-KR" sz="1200" b="1">
                <a:solidFill>
                  <a:schemeClr val="tx1"/>
                </a:solidFill>
                <a:latin typeface="Proxima Nova" panose="02000506030000020004" pitchFamily="2" charset="0"/>
              </a:rPr>
              <a:t> Lightweight LLMs embedding quality is highly competitive.</a:t>
            </a:r>
          </a:p>
          <a:p>
            <a:pPr marL="228600" indent="-228600">
              <a:buAutoNum type="arabicPeriod"/>
            </a:pPr>
            <a:endParaRPr kumimoji="1" lang="en-US" altLang="ko-Kore-KR" sz="1200" b="1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marL="228600" indent="-228600">
              <a:buAutoNum type="arabicPeriod"/>
            </a:pPr>
            <a:r>
              <a:rPr kumimoji="1" lang="en-US" altLang="ko-Kore-KR" sz="1200" b="1">
                <a:solidFill>
                  <a:schemeClr val="tx1"/>
                </a:solidFill>
                <a:latin typeface="Proxima Nova" panose="02000506030000020004" pitchFamily="2" charset="0"/>
              </a:rPr>
              <a:t> Research Paper propose a new approach that combines embeddings.</a:t>
            </a:r>
          </a:p>
          <a:p>
            <a:pPr marL="228600" indent="-228600">
              <a:buAutoNum type="arabicPeriod"/>
            </a:pPr>
            <a:endParaRPr kumimoji="1" lang="en-US" altLang="ko-Kore-KR" sz="1200" b="1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marL="228600" indent="-228600">
              <a:buAutoNum type="arabicPeriod"/>
            </a:pPr>
            <a:r>
              <a:rPr kumimoji="1" lang="en-US" altLang="ko-Kore-KR" sz="1200" b="1">
                <a:solidFill>
                  <a:schemeClr val="tx1"/>
                </a:solidFill>
                <a:latin typeface="Proxima Nova" panose="02000506030000020004" pitchFamily="2" charset="0"/>
              </a:rPr>
              <a:t>This approach eliminates the need for complex reaoning prompt engineering </a:t>
            </a:r>
          </a:p>
          <a:p>
            <a:pPr marL="228600" indent="-228600">
              <a:buAutoNum type="arabicPeriod"/>
            </a:pPr>
            <a:endParaRPr kumimoji="1" lang="en-US" altLang="ko-Kore-KR" sz="1200" b="1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marL="228600" indent="-228600">
              <a:buAutoNum type="arabicPeriod"/>
            </a:pPr>
            <a:r>
              <a:rPr kumimoji="1" lang="en-US" altLang="ko-Kore-KR" sz="1200" b="1">
                <a:solidFill>
                  <a:schemeClr val="tx1"/>
                </a:solidFill>
                <a:latin typeface="Proxima Nova" panose="02000506030000020004" pitchFamily="2" charset="0"/>
              </a:rPr>
              <a:t>Reducing power and time requirements, maintaining high accuracy.</a:t>
            </a:r>
            <a:endParaRPr kumimoji="1" lang="en-US" altLang="ko-Kore-KR" sz="12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모서리가 둥근 직사각형 23">
            <a:extLst>
              <a:ext uri="{FF2B5EF4-FFF2-40B4-BE49-F238E27FC236}">
                <a16:creationId xmlns:a16="http://schemas.microsoft.com/office/drawing/2014/main" id="{64396211-BCCB-74EF-80AC-EA86D1D865DF}"/>
              </a:ext>
            </a:extLst>
          </p:cNvPr>
          <p:cNvSpPr/>
          <p:nvPr/>
        </p:nvSpPr>
        <p:spPr>
          <a:xfrm>
            <a:off x="4483510" y="1821705"/>
            <a:ext cx="3671788" cy="27054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kumimoji="1" lang="en-US" altLang="ko-Kore-KR" sz="1200" b="1">
                <a:solidFill>
                  <a:schemeClr val="tx1"/>
                </a:solidFill>
                <a:latin typeface="Proxima Nova" panose="02000506030000020004" pitchFamily="2" charset="0"/>
              </a:rPr>
              <a:t>Not suitable for long-text classification</a:t>
            </a:r>
          </a:p>
          <a:p>
            <a:pPr marL="228600" indent="-228600">
              <a:buAutoNum type="arabicPeriod"/>
            </a:pPr>
            <a:endParaRPr kumimoji="1" lang="en-US" altLang="ko-Kore-KR" sz="1200" b="1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marL="228600" indent="-228600">
              <a:buAutoNum type="arabicPeriod"/>
            </a:pPr>
            <a:r>
              <a:rPr kumimoji="1" lang="en-US" altLang="ko-Kore-KR" sz="1200" b="1">
                <a:solidFill>
                  <a:schemeClr val="tx1"/>
                </a:solidFill>
                <a:latin typeface="Proxima Nova" panose="02000506030000020004" pitchFamily="2" charset="0"/>
              </a:rPr>
              <a:t>Difficult to extend to other NLP tasks (summarization, question answering, reasoning)</a:t>
            </a:r>
          </a:p>
          <a:p>
            <a:pPr marL="228600" indent="-228600">
              <a:buAutoNum type="arabicPeriod"/>
            </a:pPr>
            <a:endParaRPr kumimoji="1" lang="en-US" altLang="ko-Kore-KR" sz="1200" b="1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marL="228600" indent="-228600">
              <a:buAutoNum type="arabicPeriod"/>
            </a:pPr>
            <a:r>
              <a:rPr kumimoji="1" lang="en-US" altLang="ko-Kore-KR" sz="1200" b="1">
                <a:solidFill>
                  <a:schemeClr val="tx1"/>
                </a:solidFill>
                <a:latin typeface="Proxima Nova" panose="02000506030000020004" pitchFamily="2" charset="0"/>
              </a:rPr>
              <a:t>Lack of explainability : compared to prompt-based methods</a:t>
            </a:r>
          </a:p>
        </p:txBody>
      </p:sp>
    </p:spTree>
    <p:extLst>
      <p:ext uri="{BB962C8B-B14F-4D97-AF65-F5344CB8AC3E}">
        <p14:creationId xmlns:p14="http://schemas.microsoft.com/office/powerpoint/2010/main" val="1503153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C1DC8084-FEE2-4B76-CF12-F683C44A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4952F1DD-71C0-529C-0FE6-35ED71033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381075"/>
            <a:ext cx="41718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Project</a:t>
            </a:r>
            <a:endParaRPr lang="en-US" sz="14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7BF76BF8-A116-F392-0F91-2222C79791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500">
                <a:latin typeface="Proxima Nova Extrabold" panose="020B0600000101010101" charset="0"/>
              </a:rPr>
              <a:t>LLMEmbed: Rethinking Lightweight LLM’s Genuine Function in Text Classification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A6C5BFE4-8D2C-4DFE-9533-1A0484096A94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A41158B4-6007-1611-C64B-9ADBF41B2913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1C8A6728-E6CE-2388-7803-EDF16EFAE28B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D8B7F5C4-86C1-AB4A-417E-1E130E6375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42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07D40CE8-743B-0796-DE63-72D5E2BBD0DA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85D6827-4B40-35B1-8A0D-3D58F00019C9}"/>
              </a:ext>
            </a:extLst>
          </p:cNvPr>
          <p:cNvSpPr/>
          <p:nvPr/>
        </p:nvSpPr>
        <p:spPr>
          <a:xfrm>
            <a:off x="915699" y="2090654"/>
            <a:ext cx="925865" cy="5551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Text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EB49DE4C-21D4-A80B-A8F1-4B1EFF72DCA9}"/>
              </a:ext>
            </a:extLst>
          </p:cNvPr>
          <p:cNvSpPr/>
          <p:nvPr/>
        </p:nvSpPr>
        <p:spPr>
          <a:xfrm>
            <a:off x="1959551" y="2090653"/>
            <a:ext cx="1607575" cy="55517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8E9B5DB-2A08-8B7F-A45B-50D2598AE2CE}"/>
              </a:ext>
            </a:extLst>
          </p:cNvPr>
          <p:cNvSpPr/>
          <p:nvPr/>
        </p:nvSpPr>
        <p:spPr>
          <a:xfrm>
            <a:off x="2185933" y="2083366"/>
            <a:ext cx="925865" cy="60106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LLM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78A5A55B-87D3-8164-FEED-DA5E4399378A}"/>
              </a:ext>
            </a:extLst>
          </p:cNvPr>
          <p:cNvSpPr/>
          <p:nvPr/>
        </p:nvSpPr>
        <p:spPr>
          <a:xfrm>
            <a:off x="3685113" y="2083366"/>
            <a:ext cx="1174889" cy="5551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Embedding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4788B0-8E67-A451-5812-DBAC015E68A3}"/>
              </a:ext>
            </a:extLst>
          </p:cNvPr>
          <p:cNvSpPr/>
          <p:nvPr/>
        </p:nvSpPr>
        <p:spPr>
          <a:xfrm>
            <a:off x="666675" y="1865287"/>
            <a:ext cx="7409082" cy="103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오른쪽 화살표[R] 9">
            <a:extLst>
              <a:ext uri="{FF2B5EF4-FFF2-40B4-BE49-F238E27FC236}">
                <a16:creationId xmlns:a16="http://schemas.microsoft.com/office/drawing/2014/main" id="{2704944A-2385-49F2-73A4-4276F13C48BA}"/>
              </a:ext>
            </a:extLst>
          </p:cNvPr>
          <p:cNvSpPr/>
          <p:nvPr/>
        </p:nvSpPr>
        <p:spPr>
          <a:xfrm>
            <a:off x="5035791" y="2090653"/>
            <a:ext cx="1607575" cy="55517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10">
            <a:extLst>
              <a:ext uri="{FF2B5EF4-FFF2-40B4-BE49-F238E27FC236}">
                <a16:creationId xmlns:a16="http://schemas.microsoft.com/office/drawing/2014/main" id="{56436711-733D-C51F-B02E-804E6CE2168B}"/>
              </a:ext>
            </a:extLst>
          </p:cNvPr>
          <p:cNvSpPr/>
          <p:nvPr/>
        </p:nvSpPr>
        <p:spPr>
          <a:xfrm>
            <a:off x="5262173" y="2083366"/>
            <a:ext cx="925865" cy="60106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5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Downstream</a:t>
            </a:r>
          </a:p>
          <a:p>
            <a:pPr algn="ctr"/>
            <a:endParaRPr kumimoji="1" lang="en-US" altLang="ko-Kore-KR" sz="85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sz="85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Classification</a:t>
            </a:r>
            <a:endParaRPr kumimoji="1" lang="ko-Kore-KR" altLang="en-US" sz="85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A960FBD7-CA7D-789E-01CC-4D396DEFB86F}"/>
              </a:ext>
            </a:extLst>
          </p:cNvPr>
          <p:cNvSpPr/>
          <p:nvPr/>
        </p:nvSpPr>
        <p:spPr>
          <a:xfrm>
            <a:off x="6819155" y="2083365"/>
            <a:ext cx="925865" cy="5551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Result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A436F9BB-3040-1B44-D866-84B17CD3EC75}"/>
              </a:ext>
            </a:extLst>
          </p:cNvPr>
          <p:cNvSpPr/>
          <p:nvPr/>
        </p:nvSpPr>
        <p:spPr>
          <a:xfrm>
            <a:off x="2990049" y="3447967"/>
            <a:ext cx="925865" cy="5551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Text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2" name="오른쪽 화살표[R] 9">
            <a:extLst>
              <a:ext uri="{FF2B5EF4-FFF2-40B4-BE49-F238E27FC236}">
                <a16:creationId xmlns:a16="http://schemas.microsoft.com/office/drawing/2014/main" id="{761FBEE1-B125-26CE-F930-964C25AA8EF0}"/>
              </a:ext>
            </a:extLst>
          </p:cNvPr>
          <p:cNvSpPr/>
          <p:nvPr/>
        </p:nvSpPr>
        <p:spPr>
          <a:xfrm>
            <a:off x="4033901" y="3447966"/>
            <a:ext cx="1607575" cy="55517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38322049-B4C2-51CF-25C0-9229E1DE146A}"/>
              </a:ext>
            </a:extLst>
          </p:cNvPr>
          <p:cNvSpPr/>
          <p:nvPr/>
        </p:nvSpPr>
        <p:spPr>
          <a:xfrm>
            <a:off x="4260283" y="3440679"/>
            <a:ext cx="925865" cy="60106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LLM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727A42-FEE4-273C-6367-6118AF6FD17E}"/>
              </a:ext>
            </a:extLst>
          </p:cNvPr>
          <p:cNvSpPr/>
          <p:nvPr/>
        </p:nvSpPr>
        <p:spPr>
          <a:xfrm>
            <a:off x="2741026" y="3222600"/>
            <a:ext cx="4148606" cy="103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모서리가 둥근 직사각형 7">
            <a:extLst>
              <a:ext uri="{FF2B5EF4-FFF2-40B4-BE49-F238E27FC236}">
                <a16:creationId xmlns:a16="http://schemas.microsoft.com/office/drawing/2014/main" id="{39573C35-EAFF-169B-7970-D91FF2D35C44}"/>
              </a:ext>
            </a:extLst>
          </p:cNvPr>
          <p:cNvSpPr/>
          <p:nvPr/>
        </p:nvSpPr>
        <p:spPr>
          <a:xfrm>
            <a:off x="5739663" y="3486574"/>
            <a:ext cx="925865" cy="5551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Result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DAF42D4-6E9B-EDF8-EC31-897B0E739D8F}"/>
              </a:ext>
            </a:extLst>
          </p:cNvPr>
          <p:cNvCxnSpPr>
            <a:cxnSpLocks/>
          </p:cNvCxnSpPr>
          <p:nvPr/>
        </p:nvCxnSpPr>
        <p:spPr>
          <a:xfrm flipV="1">
            <a:off x="1204470" y="2638536"/>
            <a:ext cx="0" cy="776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5B660BB-F03A-EEC1-F8D9-9FB02B291E17}"/>
              </a:ext>
            </a:extLst>
          </p:cNvPr>
          <p:cNvCxnSpPr>
            <a:cxnSpLocks/>
          </p:cNvCxnSpPr>
          <p:nvPr/>
        </p:nvCxnSpPr>
        <p:spPr>
          <a:xfrm>
            <a:off x="1493240" y="3716323"/>
            <a:ext cx="14968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DAD1CCC7-32F4-0C91-6B74-A0297BDF87D4}"/>
              </a:ext>
            </a:extLst>
          </p:cNvPr>
          <p:cNvSpPr/>
          <p:nvPr/>
        </p:nvSpPr>
        <p:spPr>
          <a:xfrm>
            <a:off x="520117" y="3415436"/>
            <a:ext cx="973123" cy="695169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Text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8" name="모서리가 둥근 직사각형 10">
            <a:extLst>
              <a:ext uri="{FF2B5EF4-FFF2-40B4-BE49-F238E27FC236}">
                <a16:creationId xmlns:a16="http://schemas.microsoft.com/office/drawing/2014/main" id="{2C0A32EB-D127-7847-83DD-8285D515336F}"/>
              </a:ext>
            </a:extLst>
          </p:cNvPr>
          <p:cNvSpPr/>
          <p:nvPr/>
        </p:nvSpPr>
        <p:spPr>
          <a:xfrm>
            <a:off x="1798885" y="3610923"/>
            <a:ext cx="637649" cy="25892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LLM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1" name="모서리가 둥근 직사각형 10">
            <a:extLst>
              <a:ext uri="{FF2B5EF4-FFF2-40B4-BE49-F238E27FC236}">
                <a16:creationId xmlns:a16="http://schemas.microsoft.com/office/drawing/2014/main" id="{0893A0E7-667A-5F54-9B2E-FD4ED9BDDDF9}"/>
              </a:ext>
            </a:extLst>
          </p:cNvPr>
          <p:cNvSpPr/>
          <p:nvPr/>
        </p:nvSpPr>
        <p:spPr>
          <a:xfrm>
            <a:off x="915699" y="3008484"/>
            <a:ext cx="637649" cy="25892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LLM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39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"/>
          <p:cNvSpPr txBox="1">
            <a:spLocks noGrp="1"/>
          </p:cNvSpPr>
          <p:nvPr>
            <p:ph type="title"/>
          </p:nvPr>
        </p:nvSpPr>
        <p:spPr>
          <a:xfrm>
            <a:off x="311700" y="193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8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48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478800" y="2730820"/>
            <a:ext cx="8186400" cy="69700"/>
            <a:chOff x="311700" y="1017720"/>
            <a:chExt cx="8186400" cy="69700"/>
          </a:xfrm>
        </p:grpSpPr>
        <p:cxnSp>
          <p:nvCxnSpPr>
            <p:cNvPr id="814" name="Google Shape;814;p5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5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43</a:t>
            </a:fld>
            <a:endParaRPr/>
          </a:p>
        </p:txBody>
      </p:sp>
      <p:sp>
        <p:nvSpPr>
          <p:cNvPr id="817" name="Google Shape;817;p5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5A040894-2803-C933-82C8-78FCD2292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400C845B-6975-D2E1-0CE9-3AE2DDEBB2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GPT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FA9AECFA-E4AB-DC33-AC45-98F818E42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The Evolution of LLM: GPT &amp; Chain of Thought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909B508F-80B2-479E-B1E8-29398B670062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923BDB1B-F163-56EF-3095-598AF7D95F06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E54C5366-2A26-2E84-266F-4363DBBCBABD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02921881-A728-854F-8927-7615F6F6C6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975C8A43-A90F-694D-88A3-82FB1E73AE58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26" name="Picture 2" descr="post-thumbnail">
            <a:extLst>
              <a:ext uri="{FF2B5EF4-FFF2-40B4-BE49-F238E27FC236}">
                <a16:creationId xmlns:a16="http://schemas.microsoft.com/office/drawing/2014/main" id="{A43B0199-00A0-9765-620B-C2D3C97D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21" y="1385179"/>
            <a:ext cx="5907957" cy="332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863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D036B9F1-FCEE-9421-D43A-83842AEFB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6BF3090F-E1CA-8140-87E8-C373875F42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GPT1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66ED5C74-11B4-0C8B-0D85-EFB895CFE4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The Evolution of LLM: GPT &amp; Chain of Thought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B6E2139B-F400-5632-567C-13F595456394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371A6CF0-B856-9A29-FFE8-6A43C098FAC8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201BDCE6-09FB-B0D0-81B7-C07811E78CB0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30C8D819-D61E-7551-EFC0-5DA027E4D4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7F9C53CB-E7EB-EEC8-8D50-F70729FD117D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" name="모서리가 둥근 직사각형 7">
            <a:extLst>
              <a:ext uri="{FF2B5EF4-FFF2-40B4-BE49-F238E27FC236}">
                <a16:creationId xmlns:a16="http://schemas.microsoft.com/office/drawing/2014/main" id="{F4AF6AEA-1F89-D688-6E8F-340B1346FD97}"/>
              </a:ext>
            </a:extLst>
          </p:cNvPr>
          <p:cNvSpPr/>
          <p:nvPr/>
        </p:nvSpPr>
        <p:spPr>
          <a:xfrm>
            <a:off x="762166" y="2023142"/>
            <a:ext cx="1282209" cy="4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Pre-Training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4565E1-364D-D5A4-945D-D3E24475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900" y="1750587"/>
            <a:ext cx="4123887" cy="2445350"/>
          </a:xfrm>
          <a:prstGeom prst="rect">
            <a:avLst/>
          </a:prstGeom>
        </p:spPr>
      </p:pic>
      <p:sp>
        <p:nvSpPr>
          <p:cNvPr id="6" name="모서리가 둥근 직사각형 7">
            <a:extLst>
              <a:ext uri="{FF2B5EF4-FFF2-40B4-BE49-F238E27FC236}">
                <a16:creationId xmlns:a16="http://schemas.microsoft.com/office/drawing/2014/main" id="{FFC90A72-AFE3-AADB-58BD-5DF41CFD7996}"/>
              </a:ext>
            </a:extLst>
          </p:cNvPr>
          <p:cNvSpPr/>
          <p:nvPr/>
        </p:nvSpPr>
        <p:spPr>
          <a:xfrm>
            <a:off x="2465131" y="2023142"/>
            <a:ext cx="1282209" cy="4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Fine-tuning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3A17764E-526B-24F2-0AF7-C16F877734A0}"/>
              </a:ext>
            </a:extLst>
          </p:cNvPr>
          <p:cNvSpPr/>
          <p:nvPr/>
        </p:nvSpPr>
        <p:spPr>
          <a:xfrm>
            <a:off x="161818" y="2426014"/>
            <a:ext cx="2482904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Next Word Prediction</a:t>
            </a:r>
            <a:endParaRPr kumimoji="1" lang="ko-Kore-KR" altLang="en-US" sz="11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D12EF41-54D3-7A07-6B20-90A9BD351733}"/>
              </a:ext>
            </a:extLst>
          </p:cNvPr>
          <p:cNvSpPr/>
          <p:nvPr/>
        </p:nvSpPr>
        <p:spPr>
          <a:xfrm>
            <a:off x="1864783" y="2426014"/>
            <a:ext cx="2482904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Tuning for specific task</a:t>
            </a:r>
            <a:endParaRPr kumimoji="1" lang="ko-Kore-KR" altLang="en-US" sz="11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A806282F-95CE-4EE3-6A8E-CB9EE84A80C6}"/>
              </a:ext>
            </a:extLst>
          </p:cNvPr>
          <p:cNvSpPr/>
          <p:nvPr/>
        </p:nvSpPr>
        <p:spPr>
          <a:xfrm>
            <a:off x="488988" y="3465646"/>
            <a:ext cx="3675283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The machine learning system showed a specialized appearance </a:t>
            </a:r>
            <a:r>
              <a:rPr kumimoji="1" lang="en-US" altLang="en-US" sz="1100" b="1">
                <a:solidFill>
                  <a:srgbClr val="FF0000"/>
                </a:solidFill>
                <a:latin typeface="Proxima Nova" panose="02000506030000020004" pitchFamily="2" charset="0"/>
              </a:rPr>
              <a:t>for a specific task </a:t>
            </a: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to be performed, which is </a:t>
            </a:r>
            <a:r>
              <a:rPr kumimoji="1" lang="en-US" altLang="en-US" sz="1100" b="1">
                <a:solidFill>
                  <a:srgbClr val="FF0000"/>
                </a:solidFill>
                <a:latin typeface="Proxima Nova" panose="02000506030000020004" pitchFamily="2" charset="0"/>
              </a:rPr>
              <a:t>not generally show good performance in all tasks.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B43A96-CE0F-2AE0-B7FD-4505E622F965}"/>
              </a:ext>
            </a:extLst>
          </p:cNvPr>
          <p:cNvSpPr/>
          <p:nvPr/>
        </p:nvSpPr>
        <p:spPr>
          <a:xfrm>
            <a:off x="411984" y="1898825"/>
            <a:ext cx="3829292" cy="1053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398591E-2974-A660-A330-CA2E34F7F2A7}"/>
              </a:ext>
            </a:extLst>
          </p:cNvPr>
          <p:cNvCxnSpPr>
            <a:cxnSpLocks/>
          </p:cNvCxnSpPr>
          <p:nvPr/>
        </p:nvCxnSpPr>
        <p:spPr>
          <a:xfrm>
            <a:off x="2210576" y="2952659"/>
            <a:ext cx="0" cy="2771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65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3F71E42B-3B09-F0AE-BDE3-79FB9DF45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63A28005-9279-2957-0F93-490CC81378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GPT2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713BD93F-931D-8930-971C-1DAF3DCFBD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The Evolution of LLM: GPT &amp; Chain of Thought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9239481B-8FAC-A932-FE96-946943CC8DEE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F96B6C1E-8529-F171-C078-C80DBB01A1BA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9BE7A1E7-A393-D5B2-BDCB-D5D46F55678A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79C6E764-5808-C333-DBC7-A524FFFBF9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FDCEB154-6049-3163-DAA0-5B3B0E6B8C79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28" name="Picture 4" descr="Harnessing GPT-2: A Deep Dive into Inference | David Adamson MSc.">
            <a:extLst>
              <a:ext uri="{FF2B5EF4-FFF2-40B4-BE49-F238E27FC236}">
                <a16:creationId xmlns:a16="http://schemas.microsoft.com/office/drawing/2014/main" id="{9CB2E1A0-B579-C3E7-7DD3-A8729FDC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05" y="2023258"/>
            <a:ext cx="3793136" cy="20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7">
            <a:extLst>
              <a:ext uri="{FF2B5EF4-FFF2-40B4-BE49-F238E27FC236}">
                <a16:creationId xmlns:a16="http://schemas.microsoft.com/office/drawing/2014/main" id="{850FC4E4-7672-E703-1F2F-A521BABE6BF2}"/>
              </a:ext>
            </a:extLst>
          </p:cNvPr>
          <p:cNvSpPr/>
          <p:nvPr/>
        </p:nvSpPr>
        <p:spPr>
          <a:xfrm>
            <a:off x="1798834" y="2001385"/>
            <a:ext cx="1282209" cy="4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Expansion of model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6108C08-F73A-639F-8CAC-5C18066642C4}"/>
              </a:ext>
            </a:extLst>
          </p:cNvPr>
          <p:cNvCxnSpPr>
            <a:cxnSpLocks/>
          </p:cNvCxnSpPr>
          <p:nvPr/>
        </p:nvCxnSpPr>
        <p:spPr>
          <a:xfrm>
            <a:off x="2395483" y="2549993"/>
            <a:ext cx="0" cy="2771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D86B495-7332-21EF-9F8B-8E83D370AEE8}"/>
              </a:ext>
            </a:extLst>
          </p:cNvPr>
          <p:cNvSpPr/>
          <p:nvPr/>
        </p:nvSpPr>
        <p:spPr>
          <a:xfrm>
            <a:off x="1136625" y="2704095"/>
            <a:ext cx="2652317" cy="1583715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kumimoji="1" lang="en-US" altLang="en-US" sz="110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>
              <a:lnSpc>
                <a:spcPct val="200000"/>
              </a:lnSpc>
            </a:pPr>
            <a:endParaRPr kumimoji="1" lang="en-US" altLang="en-US" sz="1100" b="1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GPT1 (0.1B) → GPT2 (1.5B)</a:t>
            </a:r>
          </a:p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Improve handling complicated task</a:t>
            </a:r>
          </a:p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Answer’s Creativity &amp; Diversity</a:t>
            </a:r>
          </a:p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Improvement of Zero-Shot</a:t>
            </a:r>
          </a:p>
          <a:p>
            <a:pPr algn="ctr">
              <a:lnSpc>
                <a:spcPct val="200000"/>
              </a:lnSpc>
            </a:pP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EB87D8-6C10-A02D-012D-CA82FECD070F}"/>
              </a:ext>
            </a:extLst>
          </p:cNvPr>
          <p:cNvSpPr/>
          <p:nvPr/>
        </p:nvSpPr>
        <p:spPr>
          <a:xfrm>
            <a:off x="693382" y="2900511"/>
            <a:ext cx="3538805" cy="1583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659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6EBDECFE-88AD-47D1-054B-B0E9C7ED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B9DD7EDF-242D-D49A-B22A-C3227E699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GPT3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450CB431-E5D7-D12E-FB02-F84DB2412E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The Evolution of LLM: GPT &amp; Chain of Thought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55A3DD75-D113-CBEF-06EA-76EA41E83035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98591DD6-A2A2-364B-331B-8DA4F359DBE6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8013F170-7671-C59C-AEA1-A0474EB562A6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CC8651A1-E1E3-91F5-AA84-C2AD910191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5F59C2DF-A623-D97E-01AE-6A6111610657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146" name="Picture 2" descr="What is GPT3 and how can it transform various aspects of human life?">
            <a:extLst>
              <a:ext uri="{FF2B5EF4-FFF2-40B4-BE49-F238E27FC236}">
                <a16:creationId xmlns:a16="http://schemas.microsoft.com/office/drawing/2014/main" id="{563F7FF3-C48F-9530-1C36-D50C2CF04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16" y="1620385"/>
            <a:ext cx="4523559" cy="292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8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4C130C09-A2A3-E0BA-1621-57D2B9A95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B60595E0-3A0F-94CA-19BD-4E943D594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118"/>
            <a:ext cx="461781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Zero Shot, One Shot, Few Shot</a:t>
            </a:r>
            <a:endParaRPr lang="en-US" sz="13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C6C41C86-C01D-CEAE-FFB5-426B3438B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4465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1600">
                <a:latin typeface="Proxima Nova Extrabold" panose="020B0600000101010101" charset="0"/>
              </a:rPr>
              <a:t>The Evolution of LLM: GPT &amp; Chain of Thought</a:t>
            </a:r>
            <a:endParaRPr sz="15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>
            <a:extLst>
              <a:ext uri="{FF2B5EF4-FFF2-40B4-BE49-F238E27FC236}">
                <a16:creationId xmlns:a16="http://schemas.microsoft.com/office/drawing/2014/main" id="{F4EB4EA3-CFE7-5086-A5D3-56DA5C639691}"/>
              </a:ext>
            </a:extLst>
          </p:cNvPr>
          <p:cNvGrpSpPr/>
          <p:nvPr/>
        </p:nvGrpSpPr>
        <p:grpSpPr>
          <a:xfrm>
            <a:off x="311700" y="844109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>
              <a:extLst>
                <a:ext uri="{FF2B5EF4-FFF2-40B4-BE49-F238E27FC236}">
                  <a16:creationId xmlns:a16="http://schemas.microsoft.com/office/drawing/2014/main" id="{D56B4959-165D-8BD3-4EB6-991B79654287}"/>
                </a:ext>
              </a:extLst>
            </p:cNvPr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>
              <a:extLst>
                <a:ext uri="{FF2B5EF4-FFF2-40B4-BE49-F238E27FC236}">
                  <a16:creationId xmlns:a16="http://schemas.microsoft.com/office/drawing/2014/main" id="{40313CDE-8FE6-9705-55D6-96CB223B1F9B}"/>
                </a:ext>
              </a:extLst>
            </p:cNvPr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328D0AC9-381A-CE4A-497C-0C3C451DB2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0A8C2A84-DB66-630A-B318-7B2A4A108901}"/>
              </a:ext>
            </a:extLst>
          </p:cNvPr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7">
            <a:extLst>
              <a:ext uri="{FF2B5EF4-FFF2-40B4-BE49-F238E27FC236}">
                <a16:creationId xmlns:a16="http://schemas.microsoft.com/office/drawing/2014/main" id="{25684807-2D92-18B7-FAC3-4D2BA508EEA2}"/>
              </a:ext>
            </a:extLst>
          </p:cNvPr>
          <p:cNvSpPr/>
          <p:nvPr/>
        </p:nvSpPr>
        <p:spPr>
          <a:xfrm>
            <a:off x="1312273" y="2083756"/>
            <a:ext cx="1282209" cy="4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Zero Shot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0FD88C78-9F51-65AF-D9CE-D52A8C47B8FD}"/>
              </a:ext>
            </a:extLst>
          </p:cNvPr>
          <p:cNvSpPr/>
          <p:nvPr/>
        </p:nvSpPr>
        <p:spPr>
          <a:xfrm>
            <a:off x="1312273" y="2919908"/>
            <a:ext cx="1282209" cy="4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One Shot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6" name="모서리가 둥근 직사각형 7">
            <a:extLst>
              <a:ext uri="{FF2B5EF4-FFF2-40B4-BE49-F238E27FC236}">
                <a16:creationId xmlns:a16="http://schemas.microsoft.com/office/drawing/2014/main" id="{3DA8BB3B-0B41-7383-47DB-0D2E94530D12}"/>
              </a:ext>
            </a:extLst>
          </p:cNvPr>
          <p:cNvSpPr/>
          <p:nvPr/>
        </p:nvSpPr>
        <p:spPr>
          <a:xfrm>
            <a:off x="1312273" y="3757916"/>
            <a:ext cx="1282209" cy="43802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Few Shot</a:t>
            </a:r>
            <a:endParaRPr kumimoji="1" lang="ko-Kore-KR" altLang="en-US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DDA28A18-5C08-89FC-4F22-34DB5967877F}"/>
              </a:ext>
            </a:extLst>
          </p:cNvPr>
          <p:cNvSpPr/>
          <p:nvPr/>
        </p:nvSpPr>
        <p:spPr>
          <a:xfrm>
            <a:off x="3148156" y="1946992"/>
            <a:ext cx="2011075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No example, Only Prompt</a:t>
            </a: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80575CC1-58CF-6606-CAFA-BD41472BD69C}"/>
              </a:ext>
            </a:extLst>
          </p:cNvPr>
          <p:cNvSpPr/>
          <p:nvPr/>
        </p:nvSpPr>
        <p:spPr>
          <a:xfrm>
            <a:off x="3148156" y="2825807"/>
            <a:ext cx="2011075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One example </a:t>
            </a: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  <p:sp>
        <p:nvSpPr>
          <p:cNvPr id="13" name="모서리가 둥근 직사각형 7">
            <a:extLst>
              <a:ext uri="{FF2B5EF4-FFF2-40B4-BE49-F238E27FC236}">
                <a16:creationId xmlns:a16="http://schemas.microsoft.com/office/drawing/2014/main" id="{1A4A245F-51CC-4D90-5C8C-61846A6C44EA}"/>
              </a:ext>
            </a:extLst>
          </p:cNvPr>
          <p:cNvSpPr/>
          <p:nvPr/>
        </p:nvSpPr>
        <p:spPr>
          <a:xfrm>
            <a:off x="3148156" y="3674520"/>
            <a:ext cx="2011075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Multiple example </a:t>
            </a: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  <p:sp>
        <p:nvSpPr>
          <p:cNvPr id="14" name="모서리가 둥근 직사각형 7">
            <a:extLst>
              <a:ext uri="{FF2B5EF4-FFF2-40B4-BE49-F238E27FC236}">
                <a16:creationId xmlns:a16="http://schemas.microsoft.com/office/drawing/2014/main" id="{AB0067F2-02A7-5165-E120-B7A57A2EB872}"/>
              </a:ext>
            </a:extLst>
          </p:cNvPr>
          <p:cNvSpPr/>
          <p:nvPr/>
        </p:nvSpPr>
        <p:spPr>
          <a:xfrm>
            <a:off x="5461235" y="1966606"/>
            <a:ext cx="2011075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Translate Cat,</a:t>
            </a: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  <p:sp>
        <p:nvSpPr>
          <p:cNvPr id="15" name="모서리가 둥근 직사각형 7">
            <a:extLst>
              <a:ext uri="{FF2B5EF4-FFF2-40B4-BE49-F238E27FC236}">
                <a16:creationId xmlns:a16="http://schemas.microsoft.com/office/drawing/2014/main" id="{6EF9040A-B64E-C435-4AFC-CFAF8B437980}"/>
              </a:ext>
            </a:extLst>
          </p:cNvPr>
          <p:cNvSpPr/>
          <p:nvPr/>
        </p:nvSpPr>
        <p:spPr>
          <a:xfrm>
            <a:off x="5551601" y="2855062"/>
            <a:ext cx="1885240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Translate, Dog → </a:t>
            </a:r>
            <a:r>
              <a:rPr kumimoji="1" lang="ko-KR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개</a:t>
            </a:r>
            <a:r>
              <a:rPr kumimoji="1" lang="en-US" altLang="ko-KR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,</a:t>
            </a: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Cat?</a:t>
            </a: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9E8B6F15-B5F0-86CB-B474-45ACD3C0F405}"/>
              </a:ext>
            </a:extLst>
          </p:cNvPr>
          <p:cNvSpPr/>
          <p:nvPr/>
        </p:nvSpPr>
        <p:spPr>
          <a:xfrm>
            <a:off x="4633006" y="3674520"/>
            <a:ext cx="3940543" cy="555171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Translate, Dog → </a:t>
            </a:r>
            <a:r>
              <a:rPr kumimoji="1" lang="ko-KR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개</a:t>
            </a:r>
            <a:r>
              <a:rPr kumimoji="1" lang="en-US" altLang="ko-KR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, Lion → </a:t>
            </a:r>
            <a:r>
              <a:rPr kumimoji="1" lang="ko-KR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사자</a:t>
            </a:r>
            <a:r>
              <a:rPr kumimoji="1" lang="en-US" altLang="ko-KR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,</a:t>
            </a:r>
            <a:r>
              <a:rPr kumimoji="1" lang="en-US" altLang="en-US" sz="1100" b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Cat?</a:t>
            </a:r>
            <a:endParaRPr kumimoji="1" lang="en-US" altLang="en-US" sz="1100" b="1">
              <a:solidFill>
                <a:srgbClr val="FF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3766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19301</TotalTime>
  <Words>3831</Words>
  <Application>Microsoft Office PowerPoint</Application>
  <PresentationFormat>화면 슬라이드 쇼(16:9)</PresentationFormat>
  <Paragraphs>468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Proxima Nova Extrabold</vt:lpstr>
      <vt:lpstr>Proxima Nova</vt:lpstr>
      <vt:lpstr>Arial</vt:lpstr>
      <vt:lpstr>Simple Light</vt:lpstr>
      <vt:lpstr>LLM Embedding :  Strategies for Classification</vt:lpstr>
      <vt:lpstr>Contents</vt:lpstr>
      <vt:lpstr>The Evolution of LLM: Scale Laws &amp; Chain of Thought</vt:lpstr>
      <vt:lpstr>The Evolution of LLM: GPT &amp; Chain of Thought</vt:lpstr>
      <vt:lpstr>The Evolution of LLM: GPT &amp; Chain of Thought</vt:lpstr>
      <vt:lpstr>The Evolution of LLM: GPT &amp; Chain of Thought</vt:lpstr>
      <vt:lpstr>The Evolution of LLM: GPT &amp; Chain of Thought</vt:lpstr>
      <vt:lpstr>The Evolution of LLM: GPT &amp; Chain of Thought</vt:lpstr>
      <vt:lpstr>The Evolution of LLM: GPT &amp; Chain of Thought</vt:lpstr>
      <vt:lpstr>The Evolution of LLM: GPT &amp; Chain of Thought</vt:lpstr>
      <vt:lpstr>The Evolution of LLM: GPT &amp; Chain of Thought</vt:lpstr>
      <vt:lpstr>The Evolution of LLM: GPT &amp; Chain of Thought</vt:lpstr>
      <vt:lpstr>The Evolution of LLM: GPT &amp; Chain of Thought</vt:lpstr>
      <vt:lpstr>Text Classification via Large Language Model</vt:lpstr>
      <vt:lpstr>Text Classification via Large Language Model</vt:lpstr>
      <vt:lpstr>Text Classification via Large Language Model</vt:lpstr>
      <vt:lpstr>Text Classification via Large Language Model</vt:lpstr>
      <vt:lpstr>Text Classification via Large Language Model</vt:lpstr>
      <vt:lpstr>Text Classification via Large Language Model</vt:lpstr>
      <vt:lpstr>Text Classification via Large Language Model</vt:lpstr>
      <vt:lpstr>Text Classification via Large Language Model</vt:lpstr>
      <vt:lpstr>Text Classification via Large Language Model</vt:lpstr>
      <vt:lpstr>Text Classification via Large Language Model</vt:lpstr>
      <vt:lpstr>Text Classification via Large Language Model</vt:lpstr>
      <vt:lpstr>Text Classification via Large Language Model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LLMEmbed: Rethinking Lightweight LLM’s Genuine Function in Text Classification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박범순</dc:creator>
  <cp:lastModifiedBy>임석범</cp:lastModifiedBy>
  <cp:revision>40</cp:revision>
  <dcterms:modified xsi:type="dcterms:W3CDTF">2025-01-27T10:52:43Z</dcterms:modified>
</cp:coreProperties>
</file>